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30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14.01.2020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14.01.2020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14.01.2020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pic>
        <p:nvPicPr>
          <p:cNvPr id="1028" name="Picture 4" descr="http://rusticker.ru/p/19c768e48aca9308d1a11fe86157731f.png?t=1392148800"/>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856303" y="-327438"/>
            <a:ext cx="3333750" cy="27622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rusticker.ru/p/19c768e48aca9308d1a11fe86157731f.png?t=1392148800"/>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rot="10800000">
            <a:off x="0" y="4437112"/>
            <a:ext cx="3333750" cy="27622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vzm-vesti.ru/uploads/Photo/kultura/gvozdiki.jpg"/>
          <p:cNvPicPr>
            <a:picLocks noChangeAspect="1" noChangeArrowheads="1"/>
          </p:cNvPicPr>
          <p:nvPr userDrawn="1"/>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2706" y="4725143"/>
            <a:ext cx="2491293" cy="22510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pngimg.com/uploads/soviet_union/soviet_union_PNG49.png"/>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8060" y="-27552"/>
            <a:ext cx="2223796" cy="2223796"/>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55976" y="405894"/>
            <a:ext cx="4608512" cy="6119449"/>
          </a:xfrm>
        </p:spPr>
        <p:txBody>
          <a:bodyPr>
            <a:noAutofit/>
          </a:bodyPr>
          <a:lstStyle/>
          <a:p>
            <a:endParaRPr lang="ru-RU" sz="3600" b="1" i="1" dirty="0">
              <a:solidFill>
                <a:srgbClr val="C00000"/>
              </a:solidFill>
            </a:endParaRPr>
          </a:p>
        </p:txBody>
      </p:sp>
      <p:pic>
        <p:nvPicPr>
          <p:cNvPr id="4" name="Рисунок 3" descr="C:\Users\Raisa\Desktop\Герои пионеры\viptalisman_1498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753110"/>
            <a:ext cx="3745235" cy="5617855"/>
          </a:xfrm>
          <a:prstGeom prst="rect">
            <a:avLst/>
          </a:prstGeom>
          <a:noFill/>
          <a:ln>
            <a:noFill/>
          </a:ln>
          <a:effectLst>
            <a:softEdge rad="63500"/>
          </a:effectLst>
        </p:spPr>
      </p:pic>
      <p:sp>
        <p:nvSpPr>
          <p:cNvPr id="3" name="Подзаголовок 2"/>
          <p:cNvSpPr>
            <a:spLocks noGrp="1"/>
          </p:cNvSpPr>
          <p:nvPr>
            <p:ph type="subTitle" idx="1"/>
          </p:nvPr>
        </p:nvSpPr>
        <p:spPr>
          <a:xfrm>
            <a:off x="4139952" y="537701"/>
            <a:ext cx="4463678" cy="6048672"/>
          </a:xfrm>
        </p:spPr>
        <p:txBody>
          <a:bodyPr>
            <a:normAutofit/>
          </a:bodyPr>
          <a:lstStyle/>
          <a:p>
            <a:endParaRPr lang="ru-RU" sz="2400" dirty="0"/>
          </a:p>
          <a:p>
            <a:pPr algn="just"/>
            <a:r>
              <a:rPr lang="ru-RU" sz="2400" dirty="0" smtClean="0"/>
              <a:t>*</a:t>
            </a:r>
            <a:r>
              <a:rPr lang="ru-RU" sz="1900" dirty="0" smtClean="0">
                <a:solidFill>
                  <a:schemeClr val="tx1"/>
                </a:solidFill>
                <a:latin typeface="Times New Roman" pitchFamily="18" charset="0"/>
                <a:cs typeface="Times New Roman" pitchFamily="18" charset="0"/>
              </a:rPr>
              <a:t>Шепетовка  </a:t>
            </a:r>
            <a:r>
              <a:rPr lang="ru-RU" sz="1900" dirty="0" err="1">
                <a:solidFill>
                  <a:schemeClr val="tx1"/>
                </a:solidFill>
                <a:latin typeface="Times New Roman" pitchFamily="18" charset="0"/>
                <a:cs typeface="Times New Roman" pitchFamily="18" charset="0"/>
              </a:rPr>
              <a:t>авылына</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фашистлар</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бәреп</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кергәч</a:t>
            </a:r>
            <a:r>
              <a:rPr lang="ru-RU" sz="1900" dirty="0">
                <a:solidFill>
                  <a:schemeClr val="tx1"/>
                </a:solidFill>
                <a:latin typeface="Times New Roman" pitchFamily="18" charset="0"/>
                <a:cs typeface="Times New Roman" pitchFamily="18" charset="0"/>
              </a:rPr>
              <a:t>  , Валя партизан </a:t>
            </a:r>
            <a:r>
              <a:rPr lang="ru-RU" sz="1900" dirty="0" err="1">
                <a:solidFill>
                  <a:schemeClr val="tx1"/>
                </a:solidFill>
                <a:latin typeface="Times New Roman" pitchFamily="18" charset="0"/>
                <a:cs typeface="Times New Roman" pitchFamily="18" charset="0"/>
              </a:rPr>
              <a:t>отрядының</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иң</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кыю</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разведчигына</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әйләнә</a:t>
            </a:r>
            <a:r>
              <a:rPr lang="ru-RU" sz="1900" dirty="0">
                <a:solidFill>
                  <a:schemeClr val="tx1"/>
                </a:solidFill>
                <a:latin typeface="Times New Roman" pitchFamily="18" charset="0"/>
                <a:cs typeface="Times New Roman" pitchFamily="18" charset="0"/>
              </a:rPr>
              <a:t>. Командование </a:t>
            </a:r>
            <a:r>
              <a:rPr lang="ru-RU" sz="1900" dirty="0" err="1">
                <a:solidFill>
                  <a:schemeClr val="tx1"/>
                </a:solidFill>
                <a:latin typeface="Times New Roman" pitchFamily="18" charset="0"/>
                <a:cs typeface="Times New Roman" pitchFamily="18" charset="0"/>
              </a:rPr>
              <a:t>өчен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кирәкле</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мәгълүматлар</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алып</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кайта</a:t>
            </a:r>
            <a:r>
              <a:rPr lang="ru-RU" sz="1900" dirty="0">
                <a:solidFill>
                  <a:schemeClr val="tx1"/>
                </a:solidFill>
                <a:latin typeface="Times New Roman" pitchFamily="18" charset="0"/>
                <a:cs typeface="Times New Roman" pitchFamily="18" charset="0"/>
              </a:rPr>
              <a:t>.  , </a:t>
            </a:r>
            <a:r>
              <a:rPr lang="ru-RU" sz="1900" dirty="0" err="1">
                <a:solidFill>
                  <a:schemeClr val="tx1"/>
                </a:solidFill>
                <a:latin typeface="Times New Roman" pitchFamily="18" charset="0"/>
                <a:cs typeface="Times New Roman" pitchFamily="18" charset="0"/>
              </a:rPr>
              <a:t>өлкәннәр</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белән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беррәттән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бәрелешләрдә</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катнаша</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Кыюлыгы</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өчен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орденнар</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медальләр</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белән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бүләкләнә.Ә</a:t>
            </a:r>
            <a:r>
              <a:rPr lang="ru-RU" sz="1900" dirty="0">
                <a:solidFill>
                  <a:schemeClr val="tx1"/>
                </a:solidFill>
                <a:latin typeface="Times New Roman" pitchFamily="18" charset="0"/>
                <a:cs typeface="Times New Roman" pitchFamily="18" charset="0"/>
              </a:rPr>
              <a:t> 1958  </a:t>
            </a:r>
            <a:r>
              <a:rPr lang="ru-RU" sz="1900" dirty="0" err="1">
                <a:solidFill>
                  <a:schemeClr val="tx1"/>
                </a:solidFill>
                <a:latin typeface="Times New Roman" pitchFamily="18" charset="0"/>
                <a:cs typeface="Times New Roman" pitchFamily="18" charset="0"/>
              </a:rPr>
              <a:t>нче</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елның</a:t>
            </a:r>
            <a:r>
              <a:rPr lang="ru-RU" sz="1900" dirty="0">
                <a:solidFill>
                  <a:schemeClr val="tx1"/>
                </a:solidFill>
                <a:latin typeface="Times New Roman" pitchFamily="18" charset="0"/>
                <a:cs typeface="Times New Roman" pitchFamily="18" charset="0"/>
              </a:rPr>
              <a:t> 27 </a:t>
            </a:r>
            <a:r>
              <a:rPr lang="ru-RU" sz="1900" dirty="0" err="1">
                <a:solidFill>
                  <a:schemeClr val="tx1"/>
                </a:solidFill>
                <a:latin typeface="Times New Roman" pitchFamily="18" charset="0"/>
                <a:cs typeface="Times New Roman" pitchFamily="18" charset="0"/>
              </a:rPr>
              <a:t>нче</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июнендә</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аңа</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үлгәннән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соң</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Советлар</a:t>
            </a:r>
            <a:r>
              <a:rPr lang="ru-RU" sz="1900" dirty="0">
                <a:solidFill>
                  <a:schemeClr val="tx1"/>
                </a:solidFill>
                <a:latin typeface="Times New Roman" pitchFamily="18" charset="0"/>
                <a:cs typeface="Times New Roman" pitchFamily="18" charset="0"/>
              </a:rPr>
              <a:t> Союзы Герое </a:t>
            </a:r>
            <a:r>
              <a:rPr lang="ru-RU" sz="1900" dirty="0" err="1">
                <a:solidFill>
                  <a:schemeClr val="tx1"/>
                </a:solidFill>
                <a:latin typeface="Times New Roman" pitchFamily="18" charset="0"/>
                <a:cs typeface="Times New Roman" pitchFamily="18" charset="0"/>
              </a:rPr>
              <a:t>исеме</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бирелү</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турында</a:t>
            </a:r>
            <a:r>
              <a:rPr lang="ru-RU" sz="1900" dirty="0">
                <a:solidFill>
                  <a:schemeClr val="tx1"/>
                </a:solidFill>
                <a:latin typeface="Times New Roman" pitchFamily="18" charset="0"/>
                <a:cs typeface="Times New Roman" pitchFamily="18" charset="0"/>
              </a:rPr>
              <a:t> указ </a:t>
            </a:r>
            <a:r>
              <a:rPr lang="ru-RU" sz="1900" dirty="0" err="1">
                <a:solidFill>
                  <a:schemeClr val="tx1"/>
                </a:solidFill>
                <a:latin typeface="Times New Roman" pitchFamily="18" charset="0"/>
                <a:cs typeface="Times New Roman" pitchFamily="18" charset="0"/>
              </a:rPr>
              <a:t>игълан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ителә.Шепетовкада</a:t>
            </a:r>
            <a:r>
              <a:rPr lang="ru-RU" sz="1900" dirty="0">
                <a:solidFill>
                  <a:schemeClr val="tx1"/>
                </a:solidFill>
                <a:latin typeface="Times New Roman" pitchFamily="18" charset="0"/>
                <a:cs typeface="Times New Roman" pitchFamily="18" charset="0"/>
              </a:rPr>
              <a:t> пионер-</a:t>
            </a:r>
            <a:r>
              <a:rPr lang="ru-RU" sz="1900" dirty="0" err="1">
                <a:solidFill>
                  <a:schemeClr val="tx1"/>
                </a:solidFill>
                <a:latin typeface="Times New Roman" pitchFamily="18" charset="0"/>
                <a:cs typeface="Times New Roman" pitchFamily="18" charset="0"/>
              </a:rPr>
              <a:t>партизанга</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һәйкәл</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куела</a:t>
            </a:r>
            <a:r>
              <a:rPr lang="ru-RU" sz="1900" dirty="0">
                <a:solidFill>
                  <a:schemeClr val="tx1"/>
                </a:solidFill>
                <a:latin typeface="Times New Roman" pitchFamily="18" charset="0"/>
                <a:cs typeface="Times New Roman" pitchFamily="18" charset="0"/>
              </a:rPr>
              <a:t> .Валя </a:t>
            </a:r>
            <a:r>
              <a:rPr lang="ru-RU" sz="1900" dirty="0" err="1">
                <a:solidFill>
                  <a:schemeClr val="tx1"/>
                </a:solidFill>
                <a:latin typeface="Times New Roman" pitchFamily="18" charset="0"/>
                <a:cs typeface="Times New Roman" pitchFamily="18" charset="0"/>
              </a:rPr>
              <a:t>Котикның</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батырлыгы</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турында</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Г.Надзарованың</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Кыюлар</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үлмиләр</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исемле</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китабыннан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укый</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аласыз</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Валяның</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әнисе</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А.Р.Котик</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язган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Ул</a:t>
            </a:r>
            <a:r>
              <a:rPr lang="ru-RU" sz="1900" dirty="0">
                <a:solidFill>
                  <a:schemeClr val="tx1"/>
                </a:solidFill>
                <a:latin typeface="Times New Roman" pitchFamily="18" charset="0"/>
                <a:cs typeface="Times New Roman" pitchFamily="18" charset="0"/>
              </a:rPr>
              <a:t> пионер </a:t>
            </a:r>
            <a:r>
              <a:rPr lang="ru-RU" sz="1900" dirty="0" err="1">
                <a:solidFill>
                  <a:schemeClr val="tx1"/>
                </a:solidFill>
                <a:latin typeface="Times New Roman" pitchFamily="18" charset="0"/>
                <a:cs typeface="Times New Roman" pitchFamily="18" charset="0"/>
              </a:rPr>
              <a:t>иде</a:t>
            </a:r>
            <a:r>
              <a:rPr lang="ru-RU" sz="1900" dirty="0">
                <a:solidFill>
                  <a:schemeClr val="tx1"/>
                </a:solidFill>
                <a:latin typeface="Times New Roman" pitchFamily="18" charset="0"/>
                <a:cs typeface="Times New Roman" pitchFamily="18" charset="0"/>
              </a:rPr>
              <a:t> “ </a:t>
            </a:r>
            <a:r>
              <a:rPr lang="ru-RU" sz="1900" dirty="0" err="1">
                <a:solidFill>
                  <a:schemeClr val="tx1"/>
                </a:solidFill>
                <a:latin typeface="Times New Roman" pitchFamily="18" charset="0"/>
                <a:cs typeface="Times New Roman" pitchFamily="18" charset="0"/>
              </a:rPr>
              <a:t>дигән</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китап</a:t>
            </a:r>
            <a:r>
              <a:rPr lang="ru-RU" sz="1900" dirty="0">
                <a:solidFill>
                  <a:schemeClr val="tx1"/>
                </a:solidFill>
                <a:latin typeface="Times New Roman" pitchFamily="18" charset="0"/>
                <a:cs typeface="Times New Roman" pitchFamily="18" charset="0"/>
              </a:rPr>
              <a:t> та </a:t>
            </a:r>
            <a:r>
              <a:rPr lang="ru-RU" sz="1900" dirty="0" err="1">
                <a:solidFill>
                  <a:schemeClr val="tx1"/>
                </a:solidFill>
                <a:latin typeface="Times New Roman" pitchFamily="18" charset="0"/>
                <a:cs typeface="Times New Roman" pitchFamily="18" charset="0"/>
              </a:rPr>
              <a:t>сезгә</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күп</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нәрсә</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турында</a:t>
            </a:r>
            <a:r>
              <a:rPr lang="ru-RU" sz="1900" dirty="0">
                <a:solidFill>
                  <a:schemeClr val="tx1"/>
                </a:solidFill>
                <a:latin typeface="Times New Roman" pitchFamily="18" charset="0"/>
                <a:cs typeface="Times New Roman" pitchFamily="18" charset="0"/>
              </a:rPr>
              <a:t> </a:t>
            </a:r>
            <a:r>
              <a:rPr lang="ru-RU" sz="1900" dirty="0" err="1">
                <a:solidFill>
                  <a:schemeClr val="tx1"/>
                </a:solidFill>
                <a:latin typeface="Times New Roman" pitchFamily="18" charset="0"/>
                <a:cs typeface="Times New Roman" pitchFamily="18" charset="0"/>
              </a:rPr>
              <a:t>сөйләр</a:t>
            </a:r>
            <a:r>
              <a:rPr lang="ru-RU" sz="1900" dirty="0">
                <a:solidFill>
                  <a:schemeClr val="tx1"/>
                </a:solidFill>
                <a:latin typeface="Times New Roman" pitchFamily="18" charset="0"/>
                <a:cs typeface="Times New Roman" pitchFamily="18" charset="0"/>
              </a:rPr>
              <a:t>.</a:t>
            </a:r>
          </a:p>
          <a:p>
            <a:endParaRPr lang="ru-RU" sz="2400" dirty="0" smtClean="0">
              <a:solidFill>
                <a:schemeClr val="tx1"/>
              </a:solidFill>
            </a:endParaRPr>
          </a:p>
        </p:txBody>
      </p:sp>
    </p:spTree>
    <p:extLst>
      <p:ext uri="{BB962C8B-B14F-4D97-AF65-F5344CB8AC3E}">
        <p14:creationId xmlns:p14="http://schemas.microsoft.com/office/powerpoint/2010/main" val="871528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4704"/>
            <a:ext cx="4042792" cy="4752528"/>
          </a:xfrm>
        </p:spPr>
        <p:txBody>
          <a:bodyPr/>
          <a:lstStyle/>
          <a:p>
            <a:endParaRPr lang="ru-RU" dirty="0"/>
          </a:p>
        </p:txBody>
      </p:sp>
      <p:sp>
        <p:nvSpPr>
          <p:cNvPr id="3" name="Объект 2"/>
          <p:cNvSpPr>
            <a:spLocks noGrp="1"/>
          </p:cNvSpPr>
          <p:nvPr>
            <p:ph idx="1"/>
          </p:nvPr>
        </p:nvSpPr>
        <p:spPr>
          <a:xfrm>
            <a:off x="4355976" y="764704"/>
            <a:ext cx="4464496" cy="5361459"/>
          </a:xfrm>
        </p:spPr>
        <p:txBody>
          <a:bodyPr>
            <a:normAutofit lnSpcReduction="10000"/>
          </a:bodyPr>
          <a:lstStyle/>
          <a:p>
            <a:pPr algn="just"/>
            <a:r>
              <a:rPr lang="tt-RU" sz="1700" i="1" dirty="0">
                <a:latin typeface="Times New Roman" pitchFamily="18" charset="0"/>
                <a:cs typeface="Times New Roman" pitchFamily="18" charset="0"/>
              </a:rPr>
              <a:t>Зина Портнова</a:t>
            </a:r>
            <a:r>
              <a:rPr lang="tt-RU" sz="1700" dirty="0">
                <a:latin typeface="Times New Roman" pitchFamily="18" charset="0"/>
                <a:cs typeface="Times New Roman" pitchFamily="18" charset="0"/>
              </a:rPr>
              <a:t>  Ленинград кызы. 7 нче классны тәмамлагач, җәйге каникулга Белоруссиягә әбисенә кунакка китә. Ул офицерлар ашханәсенә урнаша һәм яшерен генә азыкларны агулый. Шулай Зина 100 фашистны үтерә. Аннан соң партизаннар отрядына китә һәм кыю разведчик була. Отрядта аны комсомолга алалар.  </a:t>
            </a:r>
            <a:endParaRPr lang="ru-RU" sz="1700" dirty="0">
              <a:latin typeface="Times New Roman" pitchFamily="18" charset="0"/>
              <a:cs typeface="Times New Roman" pitchFamily="18" charset="0"/>
            </a:endParaRPr>
          </a:p>
          <a:p>
            <a:pPr algn="just"/>
            <a:r>
              <a:rPr lang="tt-RU" sz="1700" dirty="0">
                <a:latin typeface="Times New Roman" pitchFamily="18" charset="0"/>
                <a:cs typeface="Times New Roman" pitchFamily="18" charset="0"/>
              </a:rPr>
              <a:t>     Бервакыт, сугышчан задание үтәгәндә, Зинаны фашистлар тотып алалар. Аны озак кына җәзалыйлар, ләкин кыз берни дә әйтми. Сорау алган вакытта немец офицеры Зинага пистолет белән яный һәм ялгыш пистолетын өстәлгә куя. Зина тиз генә пистолетны ала да немецка ата. Аннан икенче офицерны үтерә. Шуннан соң аягы белән тәрәзәне тибеп вата да сикереп тышка чыга. Ләкин дүртенче тапкыр ата алмый: патроны бетә. Зинаны тотып алалар. Аны бик каты җәзалыйлар һәм атып үтерәләр.</a:t>
            </a:r>
            <a:endParaRPr lang="ru-RU" sz="1700" dirty="0">
              <a:latin typeface="Times New Roman" pitchFamily="18" charset="0"/>
              <a:cs typeface="Times New Roman" pitchFamily="18" charset="0"/>
            </a:endParaRPr>
          </a:p>
          <a:p>
            <a:endParaRPr lang="ru-RU" sz="1600" dirty="0">
              <a:latin typeface="Times New Roman" pitchFamily="18" charset="0"/>
              <a:cs typeface="Times New Roman" pitchFamily="18" charset="0"/>
            </a:endParaRPr>
          </a:p>
        </p:txBody>
      </p:sp>
      <p:pic>
        <p:nvPicPr>
          <p:cNvPr id="4" name="Рисунок 3" descr="C:\Users\Raisa\Desktop\Герои пионеры\viptalisman_14988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9440" y="680118"/>
            <a:ext cx="3816424" cy="5688632"/>
          </a:xfrm>
          <a:prstGeom prst="rect">
            <a:avLst/>
          </a:prstGeom>
          <a:noFill/>
          <a:ln>
            <a:noFill/>
          </a:ln>
        </p:spPr>
      </p:pic>
    </p:spTree>
    <p:extLst>
      <p:ext uri="{BB962C8B-B14F-4D97-AF65-F5344CB8AC3E}">
        <p14:creationId xmlns:p14="http://schemas.microsoft.com/office/powerpoint/2010/main" val="4647181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7984" y="332656"/>
            <a:ext cx="4258816" cy="5976664"/>
          </a:xfrm>
        </p:spPr>
        <p:txBody>
          <a:bodyPr>
            <a:normAutofit fontScale="90000"/>
          </a:bodyPr>
          <a:lstStyle/>
          <a:p>
            <a:pPr algn="just"/>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err="1" smtClean="0">
                <a:latin typeface="Times New Roman" pitchFamily="18" charset="0"/>
                <a:cs typeface="Times New Roman" pitchFamily="18" charset="0"/>
              </a:rPr>
              <a:t>Минскида</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Марат </a:t>
            </a:r>
            <a:r>
              <a:rPr lang="ru-RU" sz="1600" dirty="0" err="1">
                <a:latin typeface="Times New Roman" pitchFamily="18" charset="0"/>
                <a:cs typeface="Times New Roman" pitchFamily="18" charset="0"/>
              </a:rPr>
              <a:t>Казейга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һәйкәл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куелган</a:t>
            </a:r>
            <a:r>
              <a:rPr lang="ru-RU" sz="1600" dirty="0">
                <a:latin typeface="Times New Roman" pitchFamily="18" charset="0"/>
                <a:cs typeface="Times New Roman" pitchFamily="18" charset="0"/>
              </a:rPr>
              <a:t>. Бронза </a:t>
            </a:r>
            <a:r>
              <a:rPr lang="ru-RU" sz="1600" dirty="0" err="1">
                <a:latin typeface="Times New Roman" pitchFamily="18" charset="0"/>
                <a:cs typeface="Times New Roman" pitchFamily="18" charset="0"/>
              </a:rPr>
              <a:t>гимнастеркада</a:t>
            </a:r>
            <a:r>
              <a:rPr lang="ru-RU" sz="1600" dirty="0">
                <a:latin typeface="Times New Roman" pitchFamily="18" charset="0"/>
                <a:cs typeface="Times New Roman" pitchFamily="18" charset="0"/>
              </a:rPr>
              <a:t> – бронза </a:t>
            </a:r>
            <a:r>
              <a:rPr lang="ru-RU" sz="1600" dirty="0" err="1">
                <a:latin typeface="Times New Roman" pitchFamily="18" charset="0"/>
                <a:cs typeface="Times New Roman" pitchFamily="18" charset="0"/>
              </a:rPr>
              <a:t>орденнар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һәм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медальләр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Белоруссиядәге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Станьково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авылы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тирәсендә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ташланган</a:t>
            </a:r>
            <a:r>
              <a:rPr lang="ru-RU" sz="1600" dirty="0">
                <a:latin typeface="Times New Roman" pitchFamily="18" charset="0"/>
                <a:cs typeface="Times New Roman" pitchFamily="18" charset="0"/>
              </a:rPr>
              <a:t> фашист </a:t>
            </a:r>
            <a:r>
              <a:rPr lang="ru-RU" sz="1600" dirty="0" err="1">
                <a:latin typeface="Times New Roman" pitchFamily="18" charset="0"/>
                <a:cs typeface="Times New Roman" pitchFamily="18" charset="0"/>
              </a:rPr>
              <a:t>десантын</a:t>
            </a:r>
            <a:r>
              <a:rPr lang="ru-RU" sz="1600" dirty="0">
                <a:latin typeface="Times New Roman" pitchFamily="18" charset="0"/>
                <a:cs typeface="Times New Roman" pitchFamily="18" charset="0"/>
              </a:rPr>
              <a:t>  Марат </a:t>
            </a:r>
            <a:r>
              <a:rPr lang="ru-RU" sz="1600" dirty="0" err="1">
                <a:latin typeface="Times New Roman" pitchFamily="18" charset="0"/>
                <a:cs typeface="Times New Roman" pitchFamily="18" charset="0"/>
              </a:rPr>
              <a:t>беренче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булып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күреп</a:t>
            </a:r>
            <a:r>
              <a:rPr lang="ru-RU" sz="1600" dirty="0">
                <a:latin typeface="Times New Roman" pitchFamily="18" charset="0"/>
                <a:cs typeface="Times New Roman" pitchFamily="18" charset="0"/>
              </a:rPr>
              <a:t> ала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Безнең</a:t>
            </a:r>
            <a:r>
              <a:rPr lang="ru-RU" sz="1600" dirty="0" smtClean="0">
                <a:latin typeface="Times New Roman" pitchFamily="18" charset="0"/>
                <a:cs typeface="Times New Roman" pitchFamily="18" charset="0"/>
              </a:rPr>
              <a:t> </a:t>
            </a:r>
            <a:r>
              <a:rPr lang="ru-RU" sz="1600" dirty="0" err="1">
                <a:latin typeface="Times New Roman" pitchFamily="18" charset="0"/>
                <a:cs typeface="Times New Roman" pitchFamily="18" charset="0"/>
              </a:rPr>
              <a:t>сугышчыларга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кулга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алуда</a:t>
            </a:r>
            <a:r>
              <a:rPr lang="ru-RU" sz="1600" dirty="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ярдәм</a:t>
            </a:r>
            <a:r>
              <a:rPr lang="ru-RU" sz="1600" dirty="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итә</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Сугыш</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башланганда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ул</a:t>
            </a:r>
            <a:r>
              <a:rPr lang="ru-RU" sz="1600" dirty="0">
                <a:latin typeface="Times New Roman" pitchFamily="18" charset="0"/>
                <a:cs typeface="Times New Roman" pitchFamily="18" charset="0"/>
              </a:rPr>
              <a:t> 4 </a:t>
            </a:r>
            <a:r>
              <a:rPr lang="ru-RU" sz="1600" dirty="0" err="1">
                <a:latin typeface="Times New Roman" pitchFamily="18" charset="0"/>
                <a:cs typeface="Times New Roman" pitchFamily="18" charset="0"/>
              </a:rPr>
              <a:t>нче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класста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укый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Фашистлар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Маратлар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мәктәбен</a:t>
            </a:r>
            <a:r>
              <a:rPr lang="ru-RU" sz="1600" dirty="0">
                <a:latin typeface="Times New Roman" pitchFamily="18" charset="0"/>
                <a:cs typeface="Times New Roman" pitchFamily="18" charset="0"/>
              </a:rPr>
              <a:t> казарма </a:t>
            </a:r>
            <a:r>
              <a:rPr lang="ru-RU" sz="1600" dirty="0" err="1">
                <a:latin typeface="Times New Roman" pitchFamily="18" charset="0"/>
                <a:cs typeface="Times New Roman" pitchFamily="18" charset="0"/>
              </a:rPr>
              <a:t>итәләр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Әнисен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фашистлар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җәзалап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үтергәч</a:t>
            </a:r>
            <a:r>
              <a:rPr lang="ru-RU" sz="1600" dirty="0">
                <a:latin typeface="Times New Roman" pitchFamily="18" charset="0"/>
                <a:cs typeface="Times New Roman" pitchFamily="18" charset="0"/>
              </a:rPr>
              <a:t>, Марат </a:t>
            </a:r>
            <a:r>
              <a:rPr lang="ru-RU" sz="1600" dirty="0" err="1">
                <a:latin typeface="Times New Roman" pitchFamily="18" charset="0"/>
                <a:cs typeface="Times New Roman" pitchFamily="18" charset="0"/>
              </a:rPr>
              <a:t>партизаннар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янына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урманга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китә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отрядның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сугышчан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заданиеләрен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үти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бәрелешләрдә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күперләрне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шартлатуда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катнаша</a:t>
            </a:r>
            <a:r>
              <a:rPr lang="ru-RU" sz="1600" dirty="0">
                <a:latin typeface="Times New Roman" pitchFamily="18" charset="0"/>
                <a:cs typeface="Times New Roman" pitchFamily="18" charset="0"/>
              </a:rPr>
              <a:t>.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Озакламый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чираттагы</a:t>
            </a:r>
            <a:r>
              <a:rPr lang="ru-RU" sz="1600" dirty="0">
                <a:latin typeface="Times New Roman" pitchFamily="18" charset="0"/>
                <a:cs typeface="Times New Roman" pitchFamily="18" charset="0"/>
              </a:rPr>
              <a:t> разведка </a:t>
            </a:r>
            <a:r>
              <a:rPr lang="ru-RU" sz="1600" dirty="0" err="1">
                <a:latin typeface="Times New Roman" pitchFamily="18" charset="0"/>
                <a:cs typeface="Times New Roman" pitchFamily="18" charset="0"/>
              </a:rPr>
              <a:t>ваытында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фашистлар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чолгап</a:t>
            </a:r>
            <a:r>
              <a:rPr lang="ru-RU" sz="1600" dirty="0">
                <a:latin typeface="Times New Roman" pitchFamily="18" charset="0"/>
                <a:cs typeface="Times New Roman" pitchFamily="18" charset="0"/>
              </a:rPr>
              <a:t> ала.  </a:t>
            </a:r>
            <a:r>
              <a:rPr lang="ru-RU" sz="1600" dirty="0" err="1">
                <a:latin typeface="Times New Roman" pitchFamily="18" charset="0"/>
                <a:cs typeface="Times New Roman" pitchFamily="18" charset="0"/>
              </a:rPr>
              <a:t>Яшь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партизанны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тереләй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кулга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төшерергә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телиләр</a:t>
            </a:r>
            <a:r>
              <a:rPr lang="ru-RU" sz="1600" dirty="0">
                <a:latin typeface="Times New Roman" pitchFamily="18" charset="0"/>
                <a:cs typeface="Times New Roman" pitchFamily="18" charset="0"/>
              </a:rPr>
              <a:t> Марат </a:t>
            </a:r>
            <a:r>
              <a:rPr lang="ru-RU" sz="1600" dirty="0" err="1">
                <a:latin typeface="Times New Roman" pitchFamily="18" charset="0"/>
                <a:cs typeface="Times New Roman" pitchFamily="18" charset="0"/>
              </a:rPr>
              <a:t>соңгы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патронына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кадәр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атыша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унлап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немецны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юк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итә.Марат</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Казей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дошман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кулына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тереләй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бирелергә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теләми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Соңгы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гранатасы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белән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үз</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үзен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шартлата</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Марат </a:t>
            </a:r>
            <a:r>
              <a:rPr lang="ru-RU" sz="1600" dirty="0" err="1">
                <a:latin typeface="Times New Roman" pitchFamily="18" charset="0"/>
                <a:cs typeface="Times New Roman" pitchFamily="18" charset="0"/>
              </a:rPr>
              <a:t>Казей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үлгәннән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соң</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I </a:t>
            </a:r>
            <a:r>
              <a:rPr lang="ru-RU" sz="1600" dirty="0" err="1">
                <a:latin typeface="Times New Roman" pitchFamily="18" charset="0"/>
                <a:cs typeface="Times New Roman" pitchFamily="18" charset="0"/>
              </a:rPr>
              <a:t>дәрәҗә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Ватан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сугышы</a:t>
            </a:r>
            <a:r>
              <a:rPr lang="ru-RU" sz="1600" dirty="0">
                <a:latin typeface="Times New Roman" pitchFamily="18" charset="0"/>
                <a:cs typeface="Times New Roman" pitchFamily="18" charset="0"/>
              </a:rPr>
              <a:t> ордены </a:t>
            </a:r>
            <a:r>
              <a:rPr lang="ru-RU" sz="1600" dirty="0" err="1">
                <a:latin typeface="Times New Roman" pitchFamily="18" charset="0"/>
                <a:cs typeface="Times New Roman" pitchFamily="18" charset="0"/>
              </a:rPr>
              <a:t>белән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бүләкләнә.Бераз</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соңрак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Советлар</a:t>
            </a:r>
            <a:r>
              <a:rPr lang="ru-RU" sz="1600" dirty="0">
                <a:latin typeface="Times New Roman" pitchFamily="18" charset="0"/>
                <a:cs typeface="Times New Roman" pitchFamily="18" charset="0"/>
              </a:rPr>
              <a:t> Союзы Герое </a:t>
            </a:r>
            <a:r>
              <a:rPr lang="ru-RU" sz="1600" dirty="0" err="1">
                <a:latin typeface="Times New Roman" pitchFamily="18" charset="0"/>
                <a:cs typeface="Times New Roman" pitchFamily="18" charset="0"/>
              </a:rPr>
              <a:t>исеме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бирелә</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Маратның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үлемсез</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батырлыгы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В.Морозов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китабында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аеруча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тулы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итеп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тасвирлана</a:t>
            </a:r>
            <a:r>
              <a:rPr lang="ru-RU" sz="1600" dirty="0">
                <a:latin typeface="Times New Roman" pitchFamily="18" charset="0"/>
                <a:cs typeface="Times New Roman" pitchFamily="18" charset="0"/>
              </a:rPr>
              <a:t>.</a:t>
            </a:r>
            <a:r>
              <a:rPr lang="ru-RU" dirty="0"/>
              <a:t/>
            </a:r>
            <a:br>
              <a:rPr lang="ru-RU" dirty="0"/>
            </a:br>
            <a:endParaRPr lang="ru-RU" dirty="0"/>
          </a:p>
        </p:txBody>
      </p:sp>
      <p:pic>
        <p:nvPicPr>
          <p:cNvPr id="3" name="Рисунок 2" descr="C:\Users\Raisa\Desktop\Герои пионеры\viptalisman_14988 (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76672"/>
            <a:ext cx="3816424" cy="5832648"/>
          </a:xfrm>
          <a:prstGeom prst="rect">
            <a:avLst/>
          </a:prstGeom>
          <a:noFill/>
          <a:ln>
            <a:noFill/>
          </a:ln>
        </p:spPr>
      </p:pic>
    </p:spTree>
    <p:extLst>
      <p:ext uri="{BB962C8B-B14F-4D97-AF65-F5344CB8AC3E}">
        <p14:creationId xmlns:p14="http://schemas.microsoft.com/office/powerpoint/2010/main" val="37202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99992" y="692696"/>
            <a:ext cx="4186808" cy="5433467"/>
          </a:xfrm>
        </p:spPr>
        <p:txBody>
          <a:bodyPr>
            <a:normAutofit fontScale="25000" lnSpcReduction="20000"/>
          </a:bodyPr>
          <a:lstStyle/>
          <a:p>
            <a:pPr algn="just">
              <a:lnSpc>
                <a:spcPct val="115000"/>
              </a:lnSpc>
              <a:spcAft>
                <a:spcPts val="1000"/>
              </a:spcAft>
            </a:pPr>
            <a:r>
              <a:rPr lang="tt-RU" sz="5600" dirty="0">
                <a:latin typeface="Times New Roman" pitchFamily="18" charset="0"/>
                <a:ea typeface="Calibri"/>
                <a:cs typeface="Times New Roman" pitchFamily="18" charset="0"/>
              </a:rPr>
              <a:t>Лукино авылын фашистлар  басып алгач, Лёня партизанлыкка китә.  Разведкага йөри, өлкәннәр белән бергә  дошман поездларын шартлатуда ,күперләрне, юлларны җимерүдә, корал складларын юк итүдә катнаша, сугыш кырыннан яралыларны алып чыгуда булыша.Ә бервакыт чираттагы задание үтәп кайтышлый, Лёня ерактан немецларның штаб машинасын күреп ала. Машина якынлашкач, яшеренгән җиреннән граната ыргыта. Шулчак кабинадан кулына калын портфель тоткан гитлерчы атылып чыга. Лёня  ата-ата аны куа китә. Шактый озак  йөгергәннән   соң  малайның  соңгы  пулясы  фашистны аяктан ега.Аның портфелендә бик тә әһәмиятле документлар булып чыга. </a:t>
            </a:r>
            <a:endParaRPr lang="ru-RU" sz="5600" dirty="0">
              <a:latin typeface="Times New Roman" pitchFamily="18" charset="0"/>
              <a:ea typeface="Calibri"/>
              <a:cs typeface="Times New Roman" pitchFamily="18" charset="0"/>
            </a:endParaRPr>
          </a:p>
          <a:p>
            <a:pPr algn="just">
              <a:lnSpc>
                <a:spcPct val="115000"/>
              </a:lnSpc>
              <a:spcAft>
                <a:spcPts val="1000"/>
              </a:spcAft>
            </a:pPr>
            <a:r>
              <a:rPr lang="tt-RU" sz="5600" dirty="0">
                <a:latin typeface="Times New Roman" pitchFamily="18" charset="0"/>
                <a:ea typeface="Calibri"/>
                <a:cs typeface="Times New Roman" pitchFamily="18" charset="0"/>
              </a:rPr>
              <a:t>Лёня Голиков 1943 нче елның  24 нче январенда , фашистлар  белән   каты бәрелеш   вакытында  һәлак була.1944 нче елның 2 апрелендә аңа Советлар Союзы Герое исеме бирелү турында  СССР Верховный Советы Президиумы Указы игълан ителә.</a:t>
            </a:r>
            <a:endParaRPr lang="ru-RU" sz="5600" dirty="0">
              <a:latin typeface="Times New Roman" pitchFamily="18" charset="0"/>
              <a:ea typeface="Calibri"/>
              <a:cs typeface="Times New Roman" pitchFamily="18" charset="0"/>
            </a:endParaRPr>
          </a:p>
          <a:p>
            <a:pPr algn="just">
              <a:lnSpc>
                <a:spcPct val="115000"/>
              </a:lnSpc>
              <a:spcAft>
                <a:spcPts val="1000"/>
              </a:spcAft>
            </a:pPr>
            <a:r>
              <a:rPr lang="tt-RU" sz="5600" dirty="0">
                <a:latin typeface="Times New Roman" pitchFamily="18" charset="0"/>
                <a:ea typeface="Calibri"/>
                <a:cs typeface="Times New Roman" pitchFamily="18" charset="0"/>
              </a:rPr>
              <a:t>Ә Лёняның батырлыгы турында күбрәк беләсегез килсә, Ю.М.Корольковның «Партизан Лёня Голиков” дигән китабын укып таныша аласыз.</a:t>
            </a:r>
            <a:endParaRPr lang="ru-RU" sz="5600" dirty="0">
              <a:latin typeface="Times New Roman" pitchFamily="18" charset="0"/>
              <a:ea typeface="Calibri"/>
              <a:cs typeface="Times New Roman" pitchFamily="18" charset="0"/>
            </a:endParaRPr>
          </a:p>
          <a:p>
            <a:pPr algn="just">
              <a:lnSpc>
                <a:spcPct val="115000"/>
              </a:lnSpc>
              <a:spcAft>
                <a:spcPts val="1000"/>
              </a:spcAft>
            </a:pPr>
            <a:r>
              <a:rPr lang="tt-RU" dirty="0">
                <a:latin typeface="Times New Roman"/>
                <a:ea typeface="Calibri"/>
                <a:cs typeface="Times New Roman"/>
              </a:rPr>
              <a:t> </a:t>
            </a:r>
            <a:endParaRPr lang="ru-RU" sz="2400" dirty="0">
              <a:ea typeface="Calibri"/>
              <a:cs typeface="Times New Roman"/>
            </a:endParaRPr>
          </a:p>
          <a:p>
            <a:endParaRPr lang="ru-RU" dirty="0"/>
          </a:p>
        </p:txBody>
      </p:sp>
      <p:pic>
        <p:nvPicPr>
          <p:cNvPr id="4" name="Рисунок 3" descr="C:\Users\Raisa\Desktop\Герои пионеры\viptalisman_14988 (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48680"/>
            <a:ext cx="3960440" cy="5713538"/>
          </a:xfrm>
          <a:prstGeom prst="rect">
            <a:avLst/>
          </a:prstGeom>
          <a:noFill/>
          <a:ln>
            <a:noFill/>
          </a:ln>
        </p:spPr>
      </p:pic>
    </p:spTree>
    <p:extLst>
      <p:ext uri="{BB962C8B-B14F-4D97-AF65-F5344CB8AC3E}">
        <p14:creationId xmlns:p14="http://schemas.microsoft.com/office/powerpoint/2010/main" val="179961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descr="C:\Users\Raisa\Desktop\Герои пионеры\viptalisman_14988 (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636712"/>
            <a:ext cx="3672407" cy="5600600"/>
          </a:xfrm>
          <a:prstGeom prst="rect">
            <a:avLst/>
          </a:prstGeom>
          <a:noFill/>
          <a:ln>
            <a:noFill/>
          </a:ln>
        </p:spPr>
      </p:pic>
      <p:sp>
        <p:nvSpPr>
          <p:cNvPr id="5" name="Объект 4"/>
          <p:cNvSpPr>
            <a:spLocks noGrp="1"/>
          </p:cNvSpPr>
          <p:nvPr>
            <p:ph idx="1"/>
          </p:nvPr>
        </p:nvSpPr>
        <p:spPr>
          <a:xfrm>
            <a:off x="4427984" y="636712"/>
            <a:ext cx="4176464" cy="5600600"/>
          </a:xfrm>
        </p:spPr>
        <p:txBody>
          <a:bodyPr>
            <a:normAutofit fontScale="85000" lnSpcReduction="20000"/>
          </a:bodyPr>
          <a:lstStyle/>
          <a:p>
            <a:pPr algn="just"/>
            <a:endParaRPr lang="ru-RU" sz="1600" dirty="0" smtClean="0">
              <a:latin typeface="Times New Roman" panose="02020603050405020304" pitchFamily="18" charset="0"/>
              <a:cs typeface="Times New Roman" panose="02020603050405020304" pitchFamily="18" charset="0"/>
            </a:endParaRPr>
          </a:p>
          <a:p>
            <a:pPr algn="just"/>
            <a:endParaRPr lang="ru-RU" sz="1600" dirty="0">
              <a:latin typeface="Times New Roman" panose="02020603050405020304" pitchFamily="18" charset="0"/>
              <a:cs typeface="Times New Roman" panose="02020603050405020304" pitchFamily="18" charset="0"/>
            </a:endParaRPr>
          </a:p>
          <a:p>
            <a:pPr algn="just"/>
            <a:r>
              <a:rPr lang="ru-RU" sz="1600" dirty="0" err="1" smtClean="0">
                <a:latin typeface="Times New Roman" panose="02020603050405020304" pitchFamily="18" charset="0"/>
                <a:cs typeface="Times New Roman" panose="02020603050405020304" pitchFamily="18" charset="0"/>
              </a:rPr>
              <a:t>Бөек</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Ватан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сугышы</a:t>
            </a:r>
            <a:r>
              <a:rPr lang="ru-RU" sz="1600" dirty="0">
                <a:latin typeface="Times New Roman" panose="02020603050405020304" pitchFamily="18" charset="0"/>
                <a:cs typeface="Times New Roman" panose="02020603050405020304" pitchFamily="18" charset="0"/>
              </a:rPr>
              <a:t>...</a:t>
            </a:r>
          </a:p>
          <a:p>
            <a:pPr algn="just"/>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Галяның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туган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авылы</a:t>
            </a:r>
            <a:r>
              <a:rPr lang="ru-RU" sz="1600" dirty="0">
                <a:latin typeface="Times New Roman" panose="02020603050405020304" pitchFamily="18" charset="0"/>
                <a:cs typeface="Times New Roman" panose="02020603050405020304" pitchFamily="18" charset="0"/>
              </a:rPr>
              <a:t> — Ленинград </a:t>
            </a:r>
            <a:r>
              <a:rPr lang="ru-RU" sz="1600" dirty="0" err="1">
                <a:latin typeface="Times New Roman" panose="02020603050405020304" pitchFamily="18" charset="0"/>
                <a:cs typeface="Times New Roman" panose="02020603050405020304" pitchFamily="18" charset="0"/>
              </a:rPr>
              <a:t>өлкәсендәге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Лужск</a:t>
            </a:r>
            <a:r>
              <a:rPr lang="ru-RU" sz="1600" dirty="0">
                <a:latin typeface="Times New Roman" panose="02020603050405020304" pitchFamily="18" charset="0"/>
                <a:cs typeface="Times New Roman" panose="02020603050405020304" pitchFamily="18" charset="0"/>
              </a:rPr>
              <a:t> районы </a:t>
            </a:r>
            <a:r>
              <a:rPr lang="ru-RU" sz="1600" dirty="0" err="1">
                <a:latin typeface="Times New Roman" panose="02020603050405020304" pitchFamily="18" charset="0"/>
                <a:cs typeface="Times New Roman" panose="02020603050405020304" pitchFamily="18" charset="0"/>
              </a:rPr>
              <a:t>Тарковичига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фашистлар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керә</a:t>
            </a:r>
            <a:r>
              <a:rPr lang="ru-RU" sz="1600" dirty="0">
                <a:latin typeface="Times New Roman" panose="02020603050405020304" pitchFamily="18" charset="0"/>
                <a:cs typeface="Times New Roman" panose="02020603050405020304" pitchFamily="18" charset="0"/>
              </a:rPr>
              <a:t>. Пионерка Галя Комлева </a:t>
            </a:r>
            <a:r>
              <a:rPr lang="ru-RU" sz="1600" dirty="0" err="1">
                <a:latin typeface="Times New Roman" panose="02020603050405020304" pitchFamily="18" charset="0"/>
                <a:cs typeface="Times New Roman" panose="02020603050405020304" pitchFamily="18" charset="0"/>
              </a:rPr>
              <a:t>илбасарларга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буйсынырга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теләми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һәм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көрәшчеләр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сафына</a:t>
            </a:r>
            <a:r>
              <a:rPr lang="ru-RU" sz="1600" dirty="0">
                <a:latin typeface="Times New Roman" panose="02020603050405020304" pitchFamily="18" charset="0"/>
                <a:cs typeface="Times New Roman" panose="02020603050405020304" pitchFamily="18" charset="0"/>
              </a:rPr>
              <a:t> баса. </a:t>
            </a:r>
            <a:r>
              <a:rPr lang="ru-RU" sz="1600" dirty="0" err="1">
                <a:latin typeface="Times New Roman" panose="02020603050405020304" pitchFamily="18" charset="0"/>
                <a:cs typeface="Times New Roman" panose="02020603050405020304" pitchFamily="18" charset="0"/>
              </a:rPr>
              <a:t>Ул</a:t>
            </a:r>
            <a:r>
              <a:rPr lang="ru-RU" sz="1600" dirty="0">
                <a:latin typeface="Times New Roman" panose="02020603050405020304" pitchFamily="18" charset="0"/>
                <a:cs typeface="Times New Roman" panose="02020603050405020304" pitchFamily="18" charset="0"/>
              </a:rPr>
              <a:t> ел ярым </a:t>
            </a:r>
            <a:r>
              <a:rPr lang="ru-RU" sz="1600" dirty="0" err="1">
                <a:latin typeface="Times New Roman" panose="02020603050405020304" pitchFamily="18" charset="0"/>
                <a:cs typeface="Times New Roman" panose="02020603050405020304" pitchFamily="18" charset="0"/>
              </a:rPr>
              <a:t>дәвамында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партизаннар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элемтәчесе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вазифаларын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үти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Караңгы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төннәрдә</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япа-ялгызы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карурманнар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узып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партизаннарга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азык-төлек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ташый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кирәкле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хәбәрләрне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җиткерә</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Үзе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листовкалар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язып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аларны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коймаларга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ябыштыра</a:t>
            </a:r>
            <a:r>
              <a:rPr lang="ru-RU" sz="1600" dirty="0">
                <a:latin typeface="Times New Roman" panose="02020603050405020304" pitchFamily="18" charset="0"/>
                <a:cs typeface="Times New Roman" panose="02020603050405020304" pitchFamily="18" charset="0"/>
              </a:rPr>
              <a:t>.</a:t>
            </a:r>
          </a:p>
          <a:p>
            <a:pPr algn="just"/>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Фашистлар</a:t>
            </a:r>
            <a:r>
              <a:rPr lang="ru-RU" sz="1600" dirty="0">
                <a:latin typeface="Times New Roman" panose="02020603050405020304" pitchFamily="18" charset="0"/>
                <a:cs typeface="Times New Roman" panose="02020603050405020304" pitchFamily="18" charset="0"/>
              </a:rPr>
              <a:t>   батыр  </a:t>
            </a:r>
            <a:r>
              <a:rPr lang="ru-RU" sz="1600" dirty="0" err="1">
                <a:latin typeface="Times New Roman" panose="02020603050405020304" pitchFamily="18" charset="0"/>
                <a:cs typeface="Times New Roman" panose="02020603050405020304" pitchFamily="18" charset="0"/>
              </a:rPr>
              <a:t>пионерның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эзенә</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төшәләр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һәм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кулга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алалар</a:t>
            </a:r>
            <a:r>
              <a:rPr lang="ru-RU" sz="1600" dirty="0">
                <a:latin typeface="Times New Roman" panose="02020603050405020304" pitchFamily="18" charset="0"/>
                <a:cs typeface="Times New Roman" panose="02020603050405020304" pitchFamily="18" charset="0"/>
              </a:rPr>
              <a:t>.  Галя  </a:t>
            </a:r>
            <a:r>
              <a:rPr lang="ru-RU" sz="1600" dirty="0" err="1">
                <a:latin typeface="Times New Roman" panose="02020603050405020304" pitchFamily="18" charset="0"/>
                <a:cs typeface="Times New Roman" panose="02020603050405020304" pitchFamily="18" charset="0"/>
              </a:rPr>
              <a:t>Комлеваны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гестапода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ике</a:t>
            </a:r>
            <a:r>
              <a:rPr lang="ru-RU" sz="1600" dirty="0">
                <a:latin typeface="Times New Roman" panose="02020603050405020304" pitchFamily="18" charset="0"/>
                <a:cs typeface="Times New Roman" panose="02020603050405020304" pitchFamily="18" charset="0"/>
              </a:rPr>
              <a:t> ай буе </a:t>
            </a:r>
            <a:r>
              <a:rPr lang="ru-RU" sz="1600" dirty="0" err="1">
                <a:latin typeface="Times New Roman" panose="02020603050405020304" pitchFamily="18" charset="0"/>
                <a:cs typeface="Times New Roman" panose="02020603050405020304" pitchFamily="18" charset="0"/>
              </a:rPr>
              <a:t>җәзалыйлар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партизаннарның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кайдалыгын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әйттерергә</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телиләр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Кызны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һәр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көнне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аңын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югалтканчы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кыйнап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камерага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кертеп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ыргыталар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Иртәгесен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тагын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шундый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ук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хәл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Ләкин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авызыннан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сүз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a:t>
            </a:r>
            <a:r>
              <a:rPr lang="ru-RU" sz="1600" dirty="0">
                <a:latin typeface="Times New Roman" panose="02020603050405020304" pitchFamily="18" charset="0"/>
                <a:cs typeface="Times New Roman" panose="02020603050405020304" pitchFamily="18" charset="0"/>
              </a:rPr>
              <a:t> ала </a:t>
            </a:r>
            <a:r>
              <a:rPr lang="ru-RU" sz="1600" dirty="0" err="1">
                <a:latin typeface="Times New Roman" panose="02020603050405020304" pitchFamily="18" charset="0"/>
                <a:cs typeface="Times New Roman" panose="02020603050405020304" pitchFamily="18" charset="0"/>
              </a:rPr>
              <a:t>алмыйлар</a:t>
            </a:r>
            <a:r>
              <a:rPr lang="ru-RU" sz="1600" dirty="0">
                <a:latin typeface="Times New Roman" panose="02020603050405020304" pitchFamily="18" charset="0"/>
                <a:cs typeface="Times New Roman" panose="02020603050405020304" pitchFamily="18" charset="0"/>
              </a:rPr>
              <a:t>.</a:t>
            </a:r>
          </a:p>
          <a:p>
            <a:pPr algn="just"/>
            <a:r>
              <a:rPr lang="ru-RU" sz="1600" dirty="0">
                <a:latin typeface="Times New Roman" panose="02020603050405020304" pitchFamily="18" charset="0"/>
                <a:cs typeface="Times New Roman" panose="02020603050405020304" pitchFamily="18" charset="0"/>
              </a:rPr>
              <a:t>            1943 </a:t>
            </a:r>
            <a:r>
              <a:rPr lang="ru-RU" sz="1600" dirty="0" err="1">
                <a:latin typeface="Times New Roman" panose="02020603050405020304" pitchFamily="18" charset="0"/>
                <a:cs typeface="Times New Roman" panose="02020603050405020304" pitchFamily="18" charset="0"/>
              </a:rPr>
              <a:t>нче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елның</a:t>
            </a:r>
            <a:r>
              <a:rPr lang="ru-RU" sz="1600" dirty="0">
                <a:latin typeface="Times New Roman" panose="02020603050405020304" pitchFamily="18" charset="0"/>
                <a:cs typeface="Times New Roman" panose="02020603050405020304" pitchFamily="18" charset="0"/>
              </a:rPr>
              <a:t> 20 </a:t>
            </a:r>
            <a:r>
              <a:rPr lang="ru-RU" sz="1600" dirty="0" err="1">
                <a:latin typeface="Times New Roman" panose="02020603050405020304" pitchFamily="18" charset="0"/>
                <a:cs typeface="Times New Roman" panose="02020603050405020304" pitchFamily="18" charset="0"/>
              </a:rPr>
              <a:t>нче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февралендә</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гестапочылар</a:t>
            </a:r>
            <a:r>
              <a:rPr lang="ru-RU" sz="1600" dirty="0">
                <a:latin typeface="Times New Roman" panose="02020603050405020304" pitchFamily="18" charset="0"/>
                <a:cs typeface="Times New Roman" panose="02020603050405020304" pitchFamily="18" charset="0"/>
              </a:rPr>
              <a:t> партизан </a:t>
            </a:r>
            <a:r>
              <a:rPr lang="ru-RU" sz="1600" dirty="0" err="1">
                <a:latin typeface="Times New Roman" panose="02020603050405020304" pitchFamily="18" charset="0"/>
                <a:cs typeface="Times New Roman" panose="02020603050405020304" pitchFamily="18" charset="0"/>
              </a:rPr>
              <a:t>кызны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аталар</a:t>
            </a:r>
            <a:r>
              <a:rPr lang="ru-RU" sz="1600" dirty="0">
                <a:latin typeface="Times New Roman" panose="02020603050405020304" pitchFamily="18" charset="0"/>
                <a:cs typeface="Times New Roman" panose="02020603050405020304" pitchFamily="18" charset="0"/>
              </a:rPr>
              <a:t>.</a:t>
            </a:r>
          </a:p>
          <a:p>
            <a:pPr algn="just"/>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Фашистлар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Германиясен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җиңүнең</a:t>
            </a:r>
            <a:r>
              <a:rPr lang="ru-RU" sz="1600" dirty="0">
                <a:latin typeface="Times New Roman" panose="02020603050405020304" pitchFamily="18" charset="0"/>
                <a:cs typeface="Times New Roman" panose="02020603050405020304" pitchFamily="18" charset="0"/>
              </a:rPr>
              <a:t> 20 </a:t>
            </a:r>
            <a:r>
              <a:rPr lang="ru-RU" sz="1600" dirty="0" err="1">
                <a:latin typeface="Times New Roman" panose="02020603050405020304" pitchFamily="18" charset="0"/>
                <a:cs typeface="Times New Roman" panose="02020603050405020304" pitchFamily="18" charset="0"/>
              </a:rPr>
              <a:t>еллыгын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бәйрәм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иткәндә</a:t>
            </a:r>
            <a:r>
              <a:rPr lang="ru-RU" sz="1600" dirty="0">
                <a:latin typeface="Times New Roman" panose="02020603050405020304" pitchFamily="18" charset="0"/>
                <a:cs typeface="Times New Roman" panose="02020603050405020304" pitchFamily="18" charset="0"/>
              </a:rPr>
              <a:t>, Галя Комлева, </a:t>
            </a:r>
            <a:r>
              <a:rPr lang="ru-RU" sz="1600" dirty="0" err="1">
                <a:latin typeface="Times New Roman" panose="02020603050405020304" pitchFamily="18" charset="0"/>
                <a:cs typeface="Times New Roman" panose="02020603050405020304" pitchFamily="18" charset="0"/>
              </a:rPr>
              <a:t>үлгәннән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соң</a:t>
            </a:r>
            <a:r>
              <a:rPr lang="ru-RU" sz="1600" dirty="0">
                <a:latin typeface="Times New Roman" panose="02020603050405020304" pitchFamily="18" charset="0"/>
                <a:cs typeface="Times New Roman" panose="02020603050405020304" pitchFamily="18" charset="0"/>
              </a:rPr>
              <a:t>, 1 </a:t>
            </a:r>
            <a:r>
              <a:rPr lang="ru-RU" sz="1600" dirty="0" err="1">
                <a:latin typeface="Times New Roman" panose="02020603050405020304" pitchFamily="18" charset="0"/>
                <a:cs typeface="Times New Roman" panose="02020603050405020304" pitchFamily="18" charset="0"/>
              </a:rPr>
              <a:t>нче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дәрәҗә</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Ватан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сугышы</a:t>
            </a:r>
            <a:r>
              <a:rPr lang="ru-RU" sz="1600" dirty="0">
                <a:latin typeface="Times New Roman" panose="02020603050405020304" pitchFamily="18" charset="0"/>
                <a:cs typeface="Times New Roman" panose="02020603050405020304" pitchFamily="18" charset="0"/>
              </a:rPr>
              <a:t> ордены </a:t>
            </a:r>
            <a:r>
              <a:rPr lang="ru-RU" sz="1600" dirty="0" err="1">
                <a:latin typeface="Times New Roman" panose="02020603050405020304" pitchFamily="18" charset="0"/>
                <a:cs typeface="Times New Roman" panose="02020603050405020304" pitchFamily="18" charset="0"/>
              </a:rPr>
              <a:t>белән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бүләкләнә</a:t>
            </a:r>
            <a:r>
              <a:rPr lang="ru-RU" sz="1600" dirty="0">
                <a:latin typeface="Times New Roman" panose="02020603050405020304" pitchFamily="18" charset="0"/>
                <a:cs typeface="Times New Roman" panose="02020603050405020304" pitchFamily="18" charset="0"/>
              </a:rPr>
              <a:t>.</a:t>
            </a:r>
          </a:p>
          <a:p>
            <a:pPr algn="just"/>
            <a:r>
              <a:rPr lang="ru-RU" sz="1600" dirty="0">
                <a:latin typeface="Times New Roman" panose="02020603050405020304" pitchFamily="18" charset="0"/>
                <a:cs typeface="Times New Roman" panose="02020603050405020304" pitchFamily="18" charset="0"/>
              </a:rPr>
              <a:t>        Совет </a:t>
            </a:r>
            <a:r>
              <a:rPr lang="ru-RU" sz="1600" dirty="0" err="1">
                <a:latin typeface="Times New Roman" panose="02020603050405020304" pitchFamily="18" charset="0"/>
                <a:cs typeface="Times New Roman" panose="02020603050405020304" pitchFamily="18" charset="0"/>
              </a:rPr>
              <a:t>флотының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судносына</a:t>
            </a:r>
            <a:r>
              <a:rPr lang="ru-RU" sz="1600" dirty="0">
                <a:latin typeface="Times New Roman" panose="02020603050405020304" pitchFamily="18" charset="0"/>
                <a:cs typeface="Times New Roman" panose="02020603050405020304" pitchFamily="18" charset="0"/>
              </a:rPr>
              <a:t> Галя Комлева </a:t>
            </a:r>
            <a:r>
              <a:rPr lang="ru-RU" sz="1600" dirty="0" err="1">
                <a:latin typeface="Times New Roman" panose="02020603050405020304" pitchFamily="18" charset="0"/>
                <a:cs typeface="Times New Roman" panose="02020603050405020304" pitchFamily="18" charset="0"/>
              </a:rPr>
              <a:t>исеме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бирелгән</a:t>
            </a:r>
            <a:r>
              <a:rPr lang="ru-RU"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39263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427984" y="506544"/>
            <a:ext cx="4104456" cy="5619619"/>
          </a:xfrm>
        </p:spPr>
        <p:txBody>
          <a:bodyPr>
            <a:normAutofit fontScale="25000" lnSpcReduction="20000"/>
          </a:bodyPr>
          <a:lstStyle/>
          <a:p>
            <a:r>
              <a:rPr lang="ru-RU" dirty="0"/>
              <a:t> </a:t>
            </a:r>
          </a:p>
          <a:p>
            <a:pPr algn="just"/>
            <a:r>
              <a:rPr lang="ru-RU" sz="5600" dirty="0">
                <a:latin typeface="Times New Roman" panose="02020603050405020304" pitchFamily="18" charset="0"/>
                <a:cs typeface="Times New Roman" panose="02020603050405020304" pitchFamily="18" charset="0"/>
              </a:rPr>
              <a:t> 1941 </a:t>
            </a:r>
            <a:r>
              <a:rPr lang="ru-RU" sz="5600" dirty="0" err="1">
                <a:latin typeface="Times New Roman" panose="02020603050405020304" pitchFamily="18" charset="0"/>
                <a:cs typeface="Times New Roman" panose="02020603050405020304" pitchFamily="18" charset="0"/>
              </a:rPr>
              <a:t>нче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елның</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җәендә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мәктәптә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укулар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тәмамлангач</a:t>
            </a:r>
            <a:r>
              <a:rPr lang="ru-RU" sz="5600" dirty="0">
                <a:latin typeface="Times New Roman" panose="02020603050405020304" pitchFamily="18" charset="0"/>
                <a:cs typeface="Times New Roman" panose="02020603050405020304" pitchFamily="18" charset="0"/>
              </a:rPr>
              <a:t>, Ленинград </a:t>
            </a:r>
            <a:r>
              <a:rPr lang="ru-RU" sz="5600" dirty="0" err="1">
                <a:latin typeface="Times New Roman" panose="02020603050405020304" pitchFamily="18" charset="0"/>
                <a:cs typeface="Times New Roman" panose="02020603050405020304" pitchFamily="18" charset="0"/>
              </a:rPr>
              <a:t>кызы</a:t>
            </a:r>
            <a:r>
              <a:rPr lang="ru-RU" sz="5600" dirty="0">
                <a:latin typeface="Times New Roman" panose="02020603050405020304" pitchFamily="18" charset="0"/>
                <a:cs typeface="Times New Roman" panose="02020603050405020304" pitchFamily="18" charset="0"/>
              </a:rPr>
              <a:t> Лида Матвеева </a:t>
            </a:r>
            <a:r>
              <a:rPr lang="ru-RU" sz="5600" dirty="0" err="1">
                <a:latin typeface="Times New Roman" panose="02020603050405020304" pitchFamily="18" charset="0"/>
                <a:cs typeface="Times New Roman" panose="02020603050405020304" pitchFamily="18" charset="0"/>
              </a:rPr>
              <a:t>Мәскәү</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янындагы</a:t>
            </a:r>
            <a:r>
              <a:rPr lang="ru-RU" sz="5600" dirty="0">
                <a:latin typeface="Times New Roman" panose="02020603050405020304" pitchFamily="18" charset="0"/>
                <a:cs typeface="Times New Roman" panose="02020603050405020304" pitchFamily="18" charset="0"/>
              </a:rPr>
              <a:t> Иваново </a:t>
            </a:r>
            <a:r>
              <a:rPr lang="ru-RU" sz="5600" dirty="0" err="1">
                <a:latin typeface="Times New Roman" panose="02020603050405020304" pitchFamily="18" charset="0"/>
                <a:cs typeface="Times New Roman" panose="02020603050405020304" pitchFamily="18" charset="0"/>
              </a:rPr>
              <a:t>авылына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әбиләренә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кунакка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килә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Җәйге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ялны</a:t>
            </a:r>
            <a:r>
              <a:rPr lang="ru-RU" sz="5600" dirty="0">
                <a:latin typeface="Times New Roman" panose="02020603050405020304" pitchFamily="18" charset="0"/>
                <a:cs typeface="Times New Roman" panose="02020603050405020304" pitchFamily="18" charset="0"/>
              </a:rPr>
              <a:t> су </a:t>
            </a:r>
            <a:r>
              <a:rPr lang="ru-RU" sz="5600" dirty="0" err="1">
                <a:latin typeface="Times New Roman" panose="02020603050405020304" pitchFamily="18" charset="0"/>
                <a:cs typeface="Times New Roman" panose="02020603050405020304" pitchFamily="18" charset="0"/>
              </a:rPr>
              <a:t>кереп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болында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чәчәк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җыеп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әбисе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янында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рәхәттә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генә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уздырасы</a:t>
            </a:r>
            <a:r>
              <a:rPr lang="ru-RU" sz="5600" dirty="0">
                <a:latin typeface="Times New Roman" panose="02020603050405020304" pitchFamily="18" charset="0"/>
                <a:cs typeface="Times New Roman" panose="02020603050405020304" pitchFamily="18" charset="0"/>
              </a:rPr>
              <a:t> бит. </a:t>
            </a:r>
            <a:r>
              <a:rPr lang="ru-RU" sz="5600" dirty="0" err="1">
                <a:latin typeface="Times New Roman" panose="02020603050405020304" pitchFamily="18" charset="0"/>
                <a:cs typeface="Times New Roman" panose="02020603050405020304" pitchFamily="18" charset="0"/>
              </a:rPr>
              <a:t>Ләкин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туган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илебезгә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куркыныч</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яный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Бөек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Ватан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сугышы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башлана</a:t>
            </a:r>
            <a:r>
              <a:rPr lang="ru-RU" sz="5600" dirty="0">
                <a:latin typeface="Times New Roman" panose="02020603050405020304" pitchFamily="18" charset="0"/>
                <a:cs typeface="Times New Roman" panose="02020603050405020304" pitchFamily="18" charset="0"/>
              </a:rPr>
              <a:t>.</a:t>
            </a:r>
          </a:p>
          <a:p>
            <a:pPr algn="just"/>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Гитлерчы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фашистлар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юлларында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бөтен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нәрсәне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кыра-җимерә</a:t>
            </a:r>
            <a:r>
              <a:rPr lang="ru-RU" sz="5600" dirty="0">
                <a:latin typeface="Times New Roman" panose="02020603050405020304" pitchFamily="18" charset="0"/>
                <a:cs typeface="Times New Roman" panose="02020603050405020304" pitchFamily="18" charset="0"/>
              </a:rPr>
              <a:t>, Руза </a:t>
            </a:r>
            <a:r>
              <a:rPr lang="ru-RU" sz="5600" dirty="0" err="1">
                <a:latin typeface="Times New Roman" panose="02020603050405020304" pitchFamily="18" charset="0"/>
                <a:cs typeface="Times New Roman" panose="02020603050405020304" pitchFamily="18" charset="0"/>
              </a:rPr>
              <a:t>шәһәре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янына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килеп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җитәләр</a:t>
            </a:r>
            <a:r>
              <a:rPr lang="ru-RU" sz="5600" dirty="0">
                <a:latin typeface="Times New Roman" panose="02020603050405020304" pitchFamily="18" charset="0"/>
                <a:cs typeface="Times New Roman" panose="02020603050405020304" pitchFamily="18" charset="0"/>
              </a:rPr>
              <a:t>. Иваново </a:t>
            </a:r>
            <a:r>
              <a:rPr lang="ru-RU" sz="5600" dirty="0" err="1">
                <a:latin typeface="Times New Roman" panose="02020603050405020304" pitchFamily="18" charset="0"/>
                <a:cs typeface="Times New Roman" panose="02020603050405020304" pitchFamily="18" charset="0"/>
              </a:rPr>
              <a:t>авылын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басып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алалар</a:t>
            </a:r>
            <a:r>
              <a:rPr lang="ru-RU" sz="5600" dirty="0">
                <a:latin typeface="Times New Roman" panose="02020603050405020304" pitchFamily="18" charset="0"/>
                <a:cs typeface="Times New Roman" panose="02020603050405020304" pitchFamily="18" charset="0"/>
              </a:rPr>
              <a:t>.</a:t>
            </a:r>
          </a:p>
          <a:p>
            <a:pPr algn="just"/>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Беркөнне</a:t>
            </a:r>
            <a:r>
              <a:rPr lang="ru-RU" sz="5600" dirty="0">
                <a:latin typeface="Times New Roman" panose="02020603050405020304" pitchFamily="18" charset="0"/>
                <a:cs typeface="Times New Roman" panose="02020603050405020304" pitchFamily="18" charset="0"/>
              </a:rPr>
              <a:t> Лида, </a:t>
            </a:r>
            <a:r>
              <a:rPr lang="ru-RU" sz="5600" dirty="0" err="1">
                <a:latin typeface="Times New Roman" panose="02020603050405020304" pitchFamily="18" charset="0"/>
                <a:cs typeface="Times New Roman" panose="02020603050405020304" pitchFamily="18" charset="0"/>
              </a:rPr>
              <a:t>өй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түбәсендәге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кечкенә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тәрәзә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аша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тирә-юньне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күзәтеп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утырганда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авылга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ике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танкның</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керүен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күрә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Башта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ул</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аларны</a:t>
            </a:r>
            <a:r>
              <a:rPr lang="ru-RU" sz="5600" dirty="0">
                <a:latin typeface="Times New Roman" panose="02020603050405020304" pitchFamily="18" charset="0"/>
                <a:cs typeface="Times New Roman" panose="02020603050405020304" pitchFamily="18" charset="0"/>
              </a:rPr>
              <a:t> фашист </a:t>
            </a:r>
            <a:r>
              <a:rPr lang="ru-RU" sz="5600" dirty="0" err="1">
                <a:latin typeface="Times New Roman" panose="02020603050405020304" pitchFamily="18" charset="0"/>
                <a:cs typeface="Times New Roman" panose="02020603050405020304" pitchFamily="18" charset="0"/>
              </a:rPr>
              <a:t>танклары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дип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уйлый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Аннары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күрә</a:t>
            </a:r>
            <a:r>
              <a:rPr lang="ru-RU" sz="5600" dirty="0">
                <a:latin typeface="Times New Roman" panose="02020603050405020304" pitchFamily="18" charset="0"/>
                <a:cs typeface="Times New Roman" panose="02020603050405020304" pitchFamily="18" charset="0"/>
              </a:rPr>
              <a:t> — </a:t>
            </a:r>
            <a:r>
              <a:rPr lang="ru-RU" sz="5600" dirty="0" err="1">
                <a:latin typeface="Times New Roman" panose="02020603050405020304" pitchFamily="18" charset="0"/>
                <a:cs typeface="Times New Roman" panose="02020603050405020304" pitchFamily="18" charset="0"/>
              </a:rPr>
              <a:t>безнекеләр</a:t>
            </a:r>
            <a:r>
              <a:rPr lang="ru-RU" sz="5600" dirty="0">
                <a:latin typeface="Times New Roman" panose="02020603050405020304" pitchFamily="18" charset="0"/>
                <a:cs typeface="Times New Roman" panose="02020603050405020304" pitchFamily="18" charset="0"/>
              </a:rPr>
              <a:t>.   Совет  </a:t>
            </a:r>
            <a:r>
              <a:rPr lang="ru-RU" sz="5600" dirty="0" err="1">
                <a:latin typeface="Times New Roman" panose="02020603050405020304" pitchFamily="18" charset="0"/>
                <a:cs typeface="Times New Roman" panose="02020603050405020304" pitchFamily="18" charset="0"/>
              </a:rPr>
              <a:t>танкларын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гитлерчылар</a:t>
            </a:r>
            <a:r>
              <a:rPr lang="ru-RU" sz="5600" dirty="0">
                <a:latin typeface="Times New Roman" panose="02020603050405020304" pitchFamily="18" charset="0"/>
                <a:cs typeface="Times New Roman" panose="02020603050405020304" pitchFamily="18" charset="0"/>
              </a:rPr>
              <a:t> да </a:t>
            </a:r>
            <a:r>
              <a:rPr lang="ru-RU" sz="5600" dirty="0" err="1">
                <a:latin typeface="Times New Roman" panose="02020603050405020304" pitchFamily="18" charset="0"/>
                <a:cs typeface="Times New Roman" panose="02020603050405020304" pitchFamily="18" charset="0"/>
              </a:rPr>
              <a:t>күреп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алалар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һәм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чокырда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аларга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тозак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коралар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Кыз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боларны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күзәтеп</a:t>
            </a:r>
            <a:r>
              <a:rPr lang="ru-RU" sz="5600" dirty="0">
                <a:latin typeface="Times New Roman" panose="02020603050405020304" pitchFamily="18" charset="0"/>
                <a:cs typeface="Times New Roman" panose="02020603050405020304" pitchFamily="18" charset="0"/>
              </a:rPr>
              <a:t> тора </a:t>
            </a:r>
            <a:r>
              <a:rPr lang="ru-RU" sz="5600" dirty="0" err="1">
                <a:latin typeface="Times New Roman" panose="02020603050405020304" pitchFamily="18" charset="0"/>
                <a:cs typeface="Times New Roman" panose="02020603050405020304" pitchFamily="18" charset="0"/>
              </a:rPr>
              <a:t>һәм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тиз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генә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өй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түбәсеннән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төшеп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танкларны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кисәтергә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йөгерә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Танкистлар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аңа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рәхмәт</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әйтәләр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һәм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фашистларга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пулеметтан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ут</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ачып</a:t>
            </a:r>
            <a:r>
              <a:rPr lang="ru-RU" sz="5600" dirty="0">
                <a:latin typeface="Times New Roman" panose="02020603050405020304" pitchFamily="18" charset="0"/>
                <a:cs typeface="Times New Roman" panose="02020603050405020304" pitchFamily="18" charset="0"/>
              </a:rPr>
              <a:t>, туп-туры </a:t>
            </a:r>
            <a:r>
              <a:rPr lang="ru-RU" sz="5600" dirty="0" err="1">
                <a:latin typeface="Times New Roman" panose="02020603050405020304" pitchFamily="18" charset="0"/>
                <a:cs typeface="Times New Roman" panose="02020603050405020304" pitchFamily="18" charset="0"/>
              </a:rPr>
              <a:t>чокырга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юнәләләр</a:t>
            </a:r>
            <a:r>
              <a:rPr lang="ru-RU" sz="5600" dirty="0">
                <a:latin typeface="Times New Roman" panose="02020603050405020304" pitchFamily="18" charset="0"/>
                <a:cs typeface="Times New Roman" panose="02020603050405020304" pitchFamily="18" charset="0"/>
              </a:rPr>
              <a:t>.</a:t>
            </a:r>
          </a:p>
          <a:p>
            <a:pPr algn="just"/>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Танклар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авылдан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исән-имин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чыгып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китә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Фашистлар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исә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Лиданы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искәреп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калалар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Обер</a:t>
            </a:r>
            <a:r>
              <a:rPr lang="ru-RU" sz="5600" dirty="0">
                <a:latin typeface="Times New Roman" panose="02020603050405020304" pitchFamily="18" charset="0"/>
                <a:cs typeface="Times New Roman" panose="02020603050405020304" pitchFamily="18" charset="0"/>
              </a:rPr>
              <a:t>-лейтенант </a:t>
            </a:r>
            <a:r>
              <a:rPr lang="ru-RU" sz="5600" dirty="0" err="1">
                <a:latin typeface="Times New Roman" panose="02020603050405020304" pitchFamily="18" charset="0"/>
                <a:cs typeface="Times New Roman" panose="02020603050405020304" pitchFamily="18" charset="0"/>
              </a:rPr>
              <a:t>аннан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сорау</a:t>
            </a:r>
            <a:r>
              <a:rPr lang="ru-RU" sz="5600" dirty="0">
                <a:latin typeface="Times New Roman" panose="02020603050405020304" pitchFamily="18" charset="0"/>
                <a:cs typeface="Times New Roman" panose="02020603050405020304" pitchFamily="18" charset="0"/>
              </a:rPr>
              <a:t> ала. </a:t>
            </a:r>
            <a:r>
              <a:rPr lang="ru-RU" sz="5600" dirty="0" err="1">
                <a:latin typeface="Times New Roman" panose="02020603050405020304" pitchFamily="18" charset="0"/>
                <a:cs typeface="Times New Roman" panose="02020603050405020304" pitchFamily="18" charset="0"/>
              </a:rPr>
              <a:t>Ләкин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кыз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аларга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җавап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бирергә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теләми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Лиданы</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асарга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алып</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китәләр</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Үлгәндә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ул</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дошманга</a:t>
            </a:r>
            <a:r>
              <a:rPr lang="ru-RU" sz="5600" dirty="0">
                <a:latin typeface="Times New Roman" panose="02020603050405020304" pitchFamily="18" charset="0"/>
                <a:cs typeface="Times New Roman" panose="02020603050405020304" pitchFamily="18" charset="0"/>
              </a:rPr>
              <a:t> сер </a:t>
            </a:r>
            <a:r>
              <a:rPr lang="ru-RU" sz="5600" dirty="0" err="1">
                <a:latin typeface="Times New Roman" panose="02020603050405020304" pitchFamily="18" charset="0"/>
                <a:cs typeface="Times New Roman" panose="02020603050405020304" pitchFamily="18" charset="0"/>
              </a:rPr>
              <a:t>бирми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Үлемнән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куркуын</a:t>
            </a:r>
            <a:r>
              <a:rPr lang="ru-RU" sz="5600" dirty="0">
                <a:latin typeface="Times New Roman" panose="02020603050405020304" pitchFamily="18" charset="0"/>
                <a:cs typeface="Times New Roman" panose="02020603050405020304" pitchFamily="18" charset="0"/>
              </a:rPr>
              <a:t> да, </a:t>
            </a:r>
            <a:r>
              <a:rPr lang="ru-RU" sz="5600" dirty="0" err="1">
                <a:latin typeface="Times New Roman" panose="02020603050405020304" pitchFamily="18" charset="0"/>
                <a:cs typeface="Times New Roman" panose="02020603050405020304" pitchFamily="18" charset="0"/>
              </a:rPr>
              <a:t>яшисе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килүен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дә</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гитлерчыларга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сиздерми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Үзен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чын</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батырларча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тота</a:t>
            </a:r>
            <a:r>
              <a:rPr lang="ru-RU" sz="5600" dirty="0">
                <a:latin typeface="Times New Roman" panose="02020603050405020304" pitchFamily="18" charset="0"/>
                <a:cs typeface="Times New Roman" panose="02020603050405020304" pitchFamily="18" charset="0"/>
              </a:rPr>
              <a:t>.</a:t>
            </a:r>
          </a:p>
        </p:txBody>
      </p:sp>
      <p:pic>
        <p:nvPicPr>
          <p:cNvPr id="4" name="Рисунок 3" descr="C:\Users\Raisa\Desktop\Герои пионеры\viptalisman_14988 (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506544"/>
            <a:ext cx="3960439" cy="5730768"/>
          </a:xfrm>
          <a:prstGeom prst="rect">
            <a:avLst/>
          </a:prstGeom>
          <a:noFill/>
          <a:ln>
            <a:noFill/>
          </a:ln>
        </p:spPr>
      </p:pic>
    </p:spTree>
    <p:extLst>
      <p:ext uri="{BB962C8B-B14F-4D97-AF65-F5344CB8AC3E}">
        <p14:creationId xmlns:p14="http://schemas.microsoft.com/office/powerpoint/2010/main" val="2830389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4427984" y="504826"/>
            <a:ext cx="4104456" cy="5621338"/>
          </a:xfrm>
        </p:spPr>
        <p:txBody>
          <a:bodyPr>
            <a:normAutofit fontScale="40000" lnSpcReduction="20000"/>
          </a:bodyPr>
          <a:lstStyle/>
          <a:p>
            <a:endParaRPr lang="ru-RU" dirty="0"/>
          </a:p>
          <a:p>
            <a:pPr algn="just"/>
            <a:endParaRPr lang="ru-RU" sz="3500" dirty="0" smtClean="0">
              <a:latin typeface="Times New Roman" panose="02020603050405020304" pitchFamily="18" charset="0"/>
              <a:cs typeface="Times New Roman" panose="02020603050405020304" pitchFamily="18" charset="0"/>
            </a:endParaRPr>
          </a:p>
          <a:p>
            <a:pPr algn="just"/>
            <a:r>
              <a:rPr lang="ru-RU" sz="3500" dirty="0" smtClean="0">
                <a:latin typeface="Times New Roman" panose="02020603050405020304" pitchFamily="18" charset="0"/>
                <a:cs typeface="Times New Roman" panose="02020603050405020304" pitchFamily="18" charset="0"/>
              </a:rPr>
              <a:t>Ленинград </a:t>
            </a:r>
            <a:r>
              <a:rPr lang="ru-RU" sz="3500" dirty="0">
                <a:latin typeface="Times New Roman" panose="02020603050405020304" pitchFamily="18" charset="0"/>
                <a:cs typeface="Times New Roman" panose="02020603050405020304" pitchFamily="18" charset="0"/>
              </a:rPr>
              <a:t>пионеры Саша Ковалев моряк </a:t>
            </a:r>
            <a:r>
              <a:rPr lang="ru-RU" sz="3500" dirty="0" err="1">
                <a:latin typeface="Times New Roman" panose="02020603050405020304" pitchFamily="18" charset="0"/>
                <a:cs typeface="Times New Roman" panose="02020603050405020304" pitchFamily="18" charset="0"/>
              </a:rPr>
              <a:t>булу</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турында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хыяллана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Ләкин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Бөек</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Ватан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сугышы</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башлана</a:t>
            </a:r>
            <a:r>
              <a:rPr lang="ru-RU" sz="3500" dirty="0">
                <a:latin typeface="Times New Roman" panose="02020603050405020304" pitchFamily="18" charset="0"/>
                <a:cs typeface="Times New Roman" panose="02020603050405020304" pitchFamily="18" charset="0"/>
              </a:rPr>
              <a:t>. Саша </a:t>
            </a:r>
            <a:r>
              <a:rPr lang="ru-RU" sz="3500" dirty="0" err="1">
                <a:latin typeface="Times New Roman" panose="02020603050405020304" pitchFamily="18" charset="0"/>
                <a:cs typeface="Times New Roman" panose="02020603050405020304" pitchFamily="18" charset="0"/>
              </a:rPr>
              <a:t>дөм</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ятим</a:t>
            </a:r>
            <a:r>
              <a:rPr lang="ru-RU" sz="3500" dirty="0">
                <a:latin typeface="Times New Roman" panose="02020603050405020304" pitchFamily="18" charset="0"/>
                <a:cs typeface="Times New Roman" panose="02020603050405020304" pitchFamily="18" charset="0"/>
              </a:rPr>
              <a:t> кала. </a:t>
            </a:r>
            <a:r>
              <a:rPr lang="ru-RU" sz="3500" dirty="0" err="1">
                <a:latin typeface="Times New Roman" panose="02020603050405020304" pitchFamily="18" charset="0"/>
                <a:cs typeface="Times New Roman" panose="02020603050405020304" pitchFamily="18" charset="0"/>
              </a:rPr>
              <a:t>Фронттан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әтисенең</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һәлак</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булуы</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турында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хәбәр</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килгән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көнне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йортларына</a:t>
            </a:r>
            <a:r>
              <a:rPr lang="ru-RU" sz="3500" dirty="0">
                <a:latin typeface="Times New Roman" panose="02020603050405020304" pitchFamily="18" charset="0"/>
                <a:cs typeface="Times New Roman" panose="02020603050405020304" pitchFamily="18" charset="0"/>
              </a:rPr>
              <a:t> бомба </a:t>
            </a:r>
            <a:r>
              <a:rPr lang="ru-RU" sz="3500" dirty="0" err="1">
                <a:latin typeface="Times New Roman" panose="02020603050405020304" pitchFamily="18" charset="0"/>
                <a:cs typeface="Times New Roman" panose="02020603050405020304" pitchFamily="18" charset="0"/>
              </a:rPr>
              <a:t>төшеп</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әнисе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дә</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үлә</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Малай</a:t>
            </a:r>
            <a:r>
              <a:rPr lang="ru-RU" sz="3500" dirty="0">
                <a:latin typeface="Times New Roman" panose="02020603050405020304" pitchFamily="18" charset="0"/>
                <a:cs typeface="Times New Roman" panose="02020603050405020304" pitchFamily="18" charset="0"/>
              </a:rPr>
              <a:t>, пионер </a:t>
            </a:r>
            <a:r>
              <a:rPr lang="ru-RU" sz="3500" dirty="0" err="1">
                <a:latin typeface="Times New Roman" panose="02020603050405020304" pitchFamily="18" charset="0"/>
                <a:cs typeface="Times New Roman" panose="02020603050405020304" pitchFamily="18" charset="0"/>
              </a:rPr>
              <a:t>галстугын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куенына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яшереп</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фронтка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китәргә</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ниятли</a:t>
            </a:r>
            <a:r>
              <a:rPr lang="ru-RU" sz="3500" dirty="0">
                <a:latin typeface="Times New Roman" panose="02020603050405020304" pitchFamily="18" charset="0"/>
                <a:cs typeface="Times New Roman" panose="02020603050405020304" pitchFamily="18" charset="0"/>
              </a:rPr>
              <a:t>.</a:t>
            </a:r>
          </a:p>
          <a:p>
            <a:pPr algn="just"/>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Төньяк</a:t>
            </a:r>
            <a:r>
              <a:rPr lang="ru-RU" sz="3500" dirty="0">
                <a:latin typeface="Times New Roman" panose="02020603050405020304" pitchFamily="18" charset="0"/>
                <a:cs typeface="Times New Roman" panose="02020603050405020304" pitchFamily="18" charset="0"/>
              </a:rPr>
              <a:t> флоты </a:t>
            </a:r>
            <a:r>
              <a:rPr lang="ru-RU" sz="3500" dirty="0" err="1">
                <a:latin typeface="Times New Roman" panose="02020603050405020304" pitchFamily="18" charset="0"/>
                <a:cs typeface="Times New Roman" panose="02020603050405020304" pitchFamily="18" charset="0"/>
              </a:rPr>
              <a:t>өчен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юнгалар</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хәзерли</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торган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мәктәпне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тәмамлагач</a:t>
            </a:r>
            <a:r>
              <a:rPr lang="ru-RU" sz="3500" dirty="0">
                <a:latin typeface="Times New Roman" panose="02020603050405020304" pitchFamily="18" charset="0"/>
                <a:cs typeface="Times New Roman" panose="02020603050405020304" pitchFamily="18" charset="0"/>
              </a:rPr>
              <a:t>, Саша торпеда </a:t>
            </a:r>
            <a:r>
              <a:rPr lang="ru-RU" sz="3500" dirty="0" err="1">
                <a:latin typeface="Times New Roman" panose="02020603050405020304" pitchFamily="18" charset="0"/>
                <a:cs typeface="Times New Roman" panose="02020603050405020304" pitchFamily="18" charset="0"/>
              </a:rPr>
              <a:t>катерының</a:t>
            </a:r>
            <a:r>
              <a:rPr lang="ru-RU" sz="3500" dirty="0">
                <a:latin typeface="Times New Roman" panose="02020603050405020304" pitchFamily="18" charset="0"/>
                <a:cs typeface="Times New Roman" panose="02020603050405020304" pitchFamily="18" charset="0"/>
              </a:rPr>
              <a:t> мотористы </a:t>
            </a:r>
            <a:r>
              <a:rPr lang="ru-RU" sz="3500" dirty="0" err="1">
                <a:latin typeface="Times New Roman" panose="02020603050405020304" pitchFamily="18" charset="0"/>
                <a:cs typeface="Times New Roman" panose="02020603050405020304" pitchFamily="18" charset="0"/>
              </a:rPr>
              <a:t>итеп</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билгеләнә</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Бервакыт</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бик</a:t>
            </a:r>
            <a:r>
              <a:rPr lang="ru-RU" sz="3500" dirty="0">
                <a:latin typeface="Times New Roman" panose="02020603050405020304" pitchFamily="18" charset="0"/>
                <a:cs typeface="Times New Roman" panose="02020603050405020304" pitchFamily="18" charset="0"/>
              </a:rPr>
              <a:t> каты </a:t>
            </a:r>
            <a:r>
              <a:rPr lang="ru-RU" sz="3500" dirty="0" err="1">
                <a:latin typeface="Times New Roman" panose="02020603050405020304" pitchFamily="18" charset="0"/>
                <a:cs typeface="Times New Roman" panose="02020603050405020304" pitchFamily="18" charset="0"/>
              </a:rPr>
              <a:t>бәрелештә</a:t>
            </a:r>
            <a:r>
              <a:rPr lang="ru-RU" sz="3500" dirty="0">
                <a:latin typeface="Times New Roman" panose="02020603050405020304" pitchFamily="18" charset="0"/>
                <a:cs typeface="Times New Roman" panose="02020603050405020304" pitchFamily="18" charset="0"/>
              </a:rPr>
              <a:t>, снаряд </a:t>
            </a:r>
            <a:r>
              <a:rPr lang="ru-RU" sz="3500" dirty="0" err="1">
                <a:latin typeface="Times New Roman" panose="02020603050405020304" pitchFamily="18" charset="0"/>
                <a:cs typeface="Times New Roman" panose="02020603050405020304" pitchFamily="18" charset="0"/>
              </a:rPr>
              <a:t>тиеп</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катерның</a:t>
            </a:r>
            <a:r>
              <a:rPr lang="ru-RU" sz="3500" dirty="0">
                <a:latin typeface="Times New Roman" panose="02020603050405020304" pitchFamily="18" charset="0"/>
                <a:cs typeface="Times New Roman" panose="02020603050405020304" pitchFamily="18" charset="0"/>
              </a:rPr>
              <a:t> коллекторы </a:t>
            </a:r>
            <a:r>
              <a:rPr lang="ru-RU" sz="3500" dirty="0" err="1">
                <a:latin typeface="Times New Roman" panose="02020603050405020304" pitchFamily="18" charset="0"/>
                <a:cs typeface="Times New Roman" panose="02020603050405020304" pitchFamily="18" charset="0"/>
              </a:rPr>
              <a:t>тишелә</a:t>
            </a:r>
            <a:r>
              <a:rPr lang="ru-RU" sz="3500" dirty="0">
                <a:latin typeface="Times New Roman" panose="02020603050405020304" pitchFamily="18" charset="0"/>
                <a:cs typeface="Times New Roman" panose="02020603050405020304" pitchFamily="18" charset="0"/>
              </a:rPr>
              <a:t>.   Эссе су </a:t>
            </a:r>
            <a:r>
              <a:rPr lang="ru-RU" sz="3500" dirty="0" err="1">
                <a:latin typeface="Times New Roman" panose="02020603050405020304" pitchFamily="18" charset="0"/>
                <a:cs typeface="Times New Roman" panose="02020603050405020304" pitchFamily="18" charset="0"/>
              </a:rPr>
              <a:t>һәм</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кайнап</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торган</a:t>
            </a:r>
            <a:r>
              <a:rPr lang="ru-RU" sz="3500" dirty="0">
                <a:latin typeface="Times New Roman" panose="02020603050405020304" pitchFamily="18" charset="0"/>
                <a:cs typeface="Times New Roman" panose="02020603050405020304" pitchFamily="18" charset="0"/>
              </a:rPr>
              <a:t> май </a:t>
            </a:r>
            <a:r>
              <a:rPr lang="ru-RU" sz="3500" dirty="0" err="1">
                <a:latin typeface="Times New Roman" panose="02020603050405020304" pitchFamily="18" charset="0"/>
                <a:cs typeface="Times New Roman" panose="02020603050405020304" pitchFamily="18" charset="0"/>
              </a:rPr>
              <a:t>ургылып</a:t>
            </a:r>
            <a:r>
              <a:rPr lang="ru-RU" sz="3500" dirty="0">
                <a:latin typeface="Times New Roman" panose="02020603050405020304" pitchFamily="18" charset="0"/>
                <a:cs typeface="Times New Roman" panose="02020603050405020304" pitchFamily="18" charset="0"/>
              </a:rPr>
              <a:t> ага </a:t>
            </a:r>
            <a:r>
              <a:rPr lang="ru-RU" sz="3500" dirty="0" err="1">
                <a:latin typeface="Times New Roman" panose="02020603050405020304" pitchFamily="18" charset="0"/>
                <a:cs typeface="Times New Roman" panose="02020603050405020304" pitchFamily="18" charset="0"/>
              </a:rPr>
              <a:t>башлый</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Шул</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минутта</a:t>
            </a:r>
            <a:r>
              <a:rPr lang="ru-RU" sz="3500" dirty="0">
                <a:latin typeface="Times New Roman" panose="02020603050405020304" pitchFamily="18" charset="0"/>
                <a:cs typeface="Times New Roman" panose="02020603050405020304" pitchFamily="18" charset="0"/>
              </a:rPr>
              <a:t> мотор </a:t>
            </a:r>
            <a:r>
              <a:rPr lang="ru-RU" sz="3500" dirty="0" err="1">
                <a:latin typeface="Times New Roman" panose="02020603050405020304" pitchFamily="18" charset="0"/>
                <a:cs typeface="Times New Roman" panose="02020603050405020304" pitchFamily="18" charset="0"/>
              </a:rPr>
              <a:t>шартларга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тиеш</a:t>
            </a:r>
            <a:r>
              <a:rPr lang="ru-RU" sz="3500" dirty="0">
                <a:latin typeface="Times New Roman" panose="02020603050405020304" pitchFamily="18" charset="0"/>
                <a:cs typeface="Times New Roman" panose="02020603050405020304" pitchFamily="18" charset="0"/>
              </a:rPr>
              <a:t>! Саша </a:t>
            </a:r>
            <a:r>
              <a:rPr lang="ru-RU" sz="3500" dirty="0" err="1">
                <a:latin typeface="Times New Roman" panose="02020603050405020304" pitchFamily="18" charset="0"/>
                <a:cs typeface="Times New Roman" panose="02020603050405020304" pitchFamily="18" charset="0"/>
              </a:rPr>
              <a:t>күкрәге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белән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тишекне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томалый</a:t>
            </a:r>
            <a:r>
              <a:rPr lang="ru-RU" sz="3500" dirty="0">
                <a:latin typeface="Times New Roman" panose="02020603050405020304" pitchFamily="18" charset="0"/>
                <a:cs typeface="Times New Roman" panose="02020603050405020304" pitchFamily="18" charset="0"/>
              </a:rPr>
              <a:t>. Корабль </a:t>
            </a:r>
            <a:r>
              <a:rPr lang="ru-RU" sz="3500" dirty="0" err="1">
                <a:latin typeface="Times New Roman" panose="02020603050405020304" pitchFamily="18" charset="0"/>
                <a:cs typeface="Times New Roman" panose="02020603050405020304" pitchFamily="18" charset="0"/>
              </a:rPr>
              <a:t>исән</a:t>
            </a:r>
            <a:r>
              <a:rPr lang="ru-RU" sz="3500" dirty="0">
                <a:latin typeface="Times New Roman" panose="02020603050405020304" pitchFamily="18" charset="0"/>
                <a:cs typeface="Times New Roman" panose="02020603050405020304" pitchFamily="18" charset="0"/>
              </a:rPr>
              <a:t> кала. </a:t>
            </a:r>
            <a:r>
              <a:rPr lang="ru-RU" sz="3500" dirty="0" err="1">
                <a:latin typeface="Times New Roman" panose="02020603050405020304" pitchFamily="18" charset="0"/>
                <a:cs typeface="Times New Roman" panose="02020603050405020304" pitchFamily="18" charset="0"/>
              </a:rPr>
              <a:t>Яшь</a:t>
            </a:r>
            <a:r>
              <a:rPr lang="ru-RU" sz="3500" dirty="0">
                <a:latin typeface="Times New Roman" panose="02020603050405020304" pitchFamily="18" charset="0"/>
                <a:cs typeface="Times New Roman" panose="02020603050405020304" pitchFamily="18" charset="0"/>
              </a:rPr>
              <a:t> пионер Саша Ковалев </a:t>
            </a:r>
            <a:r>
              <a:rPr lang="ru-RU" sz="3500" dirty="0" err="1">
                <a:latin typeface="Times New Roman" panose="02020603050405020304" pitchFamily="18" charset="0"/>
                <a:cs typeface="Times New Roman" panose="02020603050405020304" pitchFamily="18" charset="0"/>
              </a:rPr>
              <a:t>батырларча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һәлак</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була</a:t>
            </a:r>
            <a:r>
              <a:rPr lang="ru-RU" sz="3500" dirty="0">
                <a:latin typeface="Times New Roman" panose="02020603050405020304" pitchFamily="18" charset="0"/>
                <a:cs typeface="Times New Roman" panose="02020603050405020304" pitchFamily="18" charset="0"/>
              </a:rPr>
              <a:t>.</a:t>
            </a:r>
          </a:p>
          <a:p>
            <a:pPr algn="just"/>
            <a:r>
              <a:rPr lang="ru-RU" sz="3500" dirty="0">
                <a:latin typeface="Times New Roman" panose="02020603050405020304" pitchFamily="18" charset="0"/>
                <a:cs typeface="Times New Roman" panose="02020603050405020304" pitchFamily="18" charset="0"/>
              </a:rPr>
              <a:t>           Саша Ковалев </a:t>
            </a:r>
            <a:r>
              <a:rPr lang="ru-RU" sz="3500" dirty="0" err="1">
                <a:latin typeface="Times New Roman" panose="02020603050405020304" pitchFamily="18" charset="0"/>
                <a:cs typeface="Times New Roman" panose="02020603050405020304" pitchFamily="18" charset="0"/>
              </a:rPr>
              <a:t>исән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чагында</a:t>
            </a:r>
            <a:r>
              <a:rPr lang="ru-RU" sz="3500" dirty="0">
                <a:latin typeface="Times New Roman" panose="02020603050405020304" pitchFamily="18" charset="0"/>
                <a:cs typeface="Times New Roman" panose="02020603050405020304" pitchFamily="18" charset="0"/>
              </a:rPr>
              <a:t> Кызыл </a:t>
            </a:r>
            <a:r>
              <a:rPr lang="ru-RU" sz="3500" dirty="0" err="1">
                <a:latin typeface="Times New Roman" panose="02020603050405020304" pitchFamily="18" charset="0"/>
                <a:cs typeface="Times New Roman" panose="02020603050405020304" pitchFamily="18" charset="0"/>
              </a:rPr>
              <a:t>Йолдыз</a:t>
            </a:r>
            <a:r>
              <a:rPr lang="ru-RU" sz="3500" dirty="0">
                <a:latin typeface="Times New Roman" panose="02020603050405020304" pitchFamily="18" charset="0"/>
                <a:cs typeface="Times New Roman" panose="02020603050405020304" pitchFamily="18" charset="0"/>
              </a:rPr>
              <a:t> ордены </a:t>
            </a:r>
            <a:r>
              <a:rPr lang="ru-RU" sz="3500" dirty="0" err="1">
                <a:latin typeface="Times New Roman" panose="02020603050405020304" pitchFamily="18" charset="0"/>
                <a:cs typeface="Times New Roman" panose="02020603050405020304" pitchFamily="18" charset="0"/>
              </a:rPr>
              <a:t>һәм</a:t>
            </a:r>
            <a:r>
              <a:rPr lang="ru-RU" sz="3500" dirty="0">
                <a:latin typeface="Times New Roman" panose="02020603050405020304" pitchFamily="18" charset="0"/>
                <a:cs typeface="Times New Roman" panose="02020603050405020304" pitchFamily="18" charset="0"/>
              </a:rPr>
              <a:t> Ушаков </a:t>
            </a:r>
            <a:r>
              <a:rPr lang="ru-RU" sz="3500" dirty="0" err="1">
                <a:latin typeface="Times New Roman" panose="02020603050405020304" pitchFamily="18" charset="0"/>
                <a:cs typeface="Times New Roman" panose="02020603050405020304" pitchFamily="18" charset="0"/>
              </a:rPr>
              <a:t>медале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белән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бүләкләнә</a:t>
            </a:r>
            <a:r>
              <a:rPr lang="ru-RU" sz="3500" dirty="0">
                <a:latin typeface="Times New Roman" panose="02020603050405020304" pitchFamily="18" charset="0"/>
                <a:cs typeface="Times New Roman" panose="02020603050405020304" pitchFamily="18" charset="0"/>
              </a:rPr>
              <a:t>. 1 </a:t>
            </a:r>
            <a:r>
              <a:rPr lang="ru-RU" sz="3500" dirty="0" err="1">
                <a:latin typeface="Times New Roman" panose="02020603050405020304" pitchFamily="18" charset="0"/>
                <a:cs typeface="Times New Roman" panose="02020603050405020304" pitchFamily="18" charset="0"/>
              </a:rPr>
              <a:t>нче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дәрәҗә</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Ватан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сугышы</a:t>
            </a:r>
            <a:r>
              <a:rPr lang="ru-RU" sz="3500" dirty="0">
                <a:latin typeface="Times New Roman" panose="02020603050405020304" pitchFamily="18" charset="0"/>
                <a:cs typeface="Times New Roman" panose="02020603050405020304" pitchFamily="18" charset="0"/>
              </a:rPr>
              <a:t> ордены </a:t>
            </a:r>
            <a:r>
              <a:rPr lang="ru-RU" sz="3500" dirty="0" err="1">
                <a:latin typeface="Times New Roman" panose="02020603050405020304" pitchFamily="18" charset="0"/>
                <a:cs typeface="Times New Roman" panose="02020603050405020304" pitchFamily="18" charset="0"/>
              </a:rPr>
              <a:t>аңа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һәлак</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булгач</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бирелә</a:t>
            </a:r>
            <a:r>
              <a:rPr lang="ru-RU" sz="3500" dirty="0">
                <a:latin typeface="Times New Roman" panose="02020603050405020304" pitchFamily="18" charset="0"/>
                <a:cs typeface="Times New Roman" panose="02020603050405020304" pitchFamily="18" charset="0"/>
              </a:rPr>
              <a:t>.</a:t>
            </a:r>
          </a:p>
          <a:p>
            <a:pPr algn="just"/>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Заполярьедагы</a:t>
            </a:r>
            <a:r>
              <a:rPr lang="ru-RU" sz="3500" dirty="0">
                <a:latin typeface="Times New Roman" panose="02020603050405020304" pitchFamily="18" charset="0"/>
                <a:cs typeface="Times New Roman" panose="02020603050405020304" pitchFamily="18" charset="0"/>
              </a:rPr>
              <a:t> Североморск </a:t>
            </a:r>
            <a:r>
              <a:rPr lang="ru-RU" sz="3500" dirty="0" err="1">
                <a:latin typeface="Times New Roman" panose="02020603050405020304" pitchFamily="18" charset="0"/>
                <a:cs typeface="Times New Roman" panose="02020603050405020304" pitchFamily="18" charset="0"/>
              </a:rPr>
              <a:t>шәһәренең</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бер</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урамы</a:t>
            </a:r>
            <a:r>
              <a:rPr lang="ru-RU" sz="3500" dirty="0">
                <a:latin typeface="Times New Roman" panose="02020603050405020304" pitchFamily="18" charset="0"/>
                <a:cs typeface="Times New Roman" panose="02020603050405020304" pitchFamily="18" charset="0"/>
              </a:rPr>
              <a:t> Ковалев </a:t>
            </a:r>
            <a:r>
              <a:rPr lang="ru-RU" sz="3500" dirty="0" err="1">
                <a:latin typeface="Times New Roman" panose="02020603050405020304" pitchFamily="18" charset="0"/>
                <a:cs typeface="Times New Roman" panose="02020603050405020304" pitchFamily="18" charset="0"/>
              </a:rPr>
              <a:t>исемен</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йөртә</a:t>
            </a:r>
            <a:r>
              <a:rPr lang="ru-RU" sz="3500" dirty="0">
                <a:latin typeface="Times New Roman" panose="02020603050405020304" pitchFamily="18" charset="0"/>
                <a:cs typeface="Times New Roman" panose="02020603050405020304" pitchFamily="18" charset="0"/>
              </a:rPr>
              <a:t>. Ә Баренц </a:t>
            </a:r>
            <a:r>
              <a:rPr lang="ru-RU" sz="3500" dirty="0" err="1">
                <a:latin typeface="Times New Roman" panose="02020603050405020304" pitchFamily="18" charset="0"/>
                <a:cs typeface="Times New Roman" panose="02020603050405020304" pitchFamily="18" charset="0"/>
              </a:rPr>
              <a:t>диңгезе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ярындагы</a:t>
            </a:r>
            <a:r>
              <a:rPr lang="ru-RU" sz="3500" dirty="0">
                <a:latin typeface="Times New Roman" panose="02020603050405020304" pitchFamily="18" charset="0"/>
                <a:cs typeface="Times New Roman" panose="02020603050405020304" pitchFamily="18" charset="0"/>
              </a:rPr>
              <a:t> Гранитный </a:t>
            </a:r>
            <a:r>
              <a:rPr lang="ru-RU" sz="3500" dirty="0" err="1">
                <a:latin typeface="Times New Roman" panose="02020603050405020304" pitchFamily="18" charset="0"/>
                <a:cs typeface="Times New Roman" panose="02020603050405020304" pitchFamily="18" charset="0"/>
              </a:rPr>
              <a:t>поселогында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яшь</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геройга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һәйкәл</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куелган</a:t>
            </a:r>
            <a:r>
              <a:rPr lang="ru-RU" sz="3500" dirty="0">
                <a:latin typeface="Times New Roman" panose="02020603050405020304" pitchFamily="18" charset="0"/>
                <a:cs typeface="Times New Roman" panose="02020603050405020304" pitchFamily="18" charset="0"/>
              </a:rPr>
              <a:t>.</a:t>
            </a:r>
          </a:p>
          <a:p>
            <a:pPr algn="just"/>
            <a:r>
              <a:rPr lang="ru-RU" sz="3500" dirty="0">
                <a:latin typeface="Times New Roman" panose="02020603050405020304" pitchFamily="18" charset="0"/>
                <a:cs typeface="Times New Roman" panose="02020603050405020304" pitchFamily="18" charset="0"/>
              </a:rPr>
              <a:t> </a:t>
            </a:r>
          </a:p>
        </p:txBody>
      </p:sp>
      <p:pic>
        <p:nvPicPr>
          <p:cNvPr id="4" name="Рисунок 3" descr="C:\Users\Raisa\Desktop\Герои пионеры\viptalisman_14988 (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04825"/>
            <a:ext cx="3816424" cy="5732487"/>
          </a:xfrm>
          <a:prstGeom prst="rect">
            <a:avLst/>
          </a:prstGeom>
          <a:noFill/>
          <a:ln>
            <a:noFill/>
          </a:ln>
        </p:spPr>
      </p:pic>
    </p:spTree>
    <p:extLst>
      <p:ext uri="{BB962C8B-B14F-4D97-AF65-F5344CB8AC3E}">
        <p14:creationId xmlns:p14="http://schemas.microsoft.com/office/powerpoint/2010/main" val="9005778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884</Words>
  <Application>Microsoft Office PowerPoint</Application>
  <PresentationFormat>Экран (4:3)</PresentationFormat>
  <Paragraphs>29</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Презентация PowerPoint</vt:lpstr>
      <vt:lpstr>Презентация PowerPoint</vt:lpstr>
      <vt:lpstr>  Минскида Марат Казейга һәйкәл куелган. Бронза гимнастеркада – бронза орденнар һәм медальләр.  Белоруссиядәге Станьково авылы тирәсендә   ташланган фашист десантын  Марат беренче булып күреп ала. Безнең сугышчыларга аны кулга алуда ярдәм итә.   Сугыш башланганда ул 4 нче класста укый. Фашистлар Маратлар мәктәбен казарма итәләр. Әнисен фашистлар җәзалап үтергәч, Марат партизаннар янына урманга китә. Анда отрядның сугышчан заданиеләрен үти, бәрелешләрдә, күперләрне шартлатуда катнаша.        Озакламый  чираттагы разведка ваытында аны  фашистлар чолгап ала.  Яшь партизанны тереләй кулга төшерергә телиләр Марат соңгы патронына кадәр атыша, унлап немецны юк итә.Марат Казей дошман кулына тереләй бирелергә теләми. Соңгы гранатасы белән ул үз- үзен шартлата. Марат Казей  үлгәннән соң  I дәрәҗә Ватан сугышы ордены белән бүләкләнә.Бераз соңрак Советлар Союзы Герое исеме бирелә. Маратның үлемсез батырлыгы  В.Морозов китабында аеруча тулы итеп тасвирлана.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Samsung</dc:creator>
  <cp:lastModifiedBy>раиса</cp:lastModifiedBy>
  <cp:revision>11</cp:revision>
  <dcterms:created xsi:type="dcterms:W3CDTF">2018-05-05T20:07:53Z</dcterms:created>
  <dcterms:modified xsi:type="dcterms:W3CDTF">2020-01-14T06:38:22Z</dcterms:modified>
</cp:coreProperties>
</file>